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3" r:id="rId2"/>
    <p:sldId id="284" r:id="rId3"/>
    <p:sldId id="285" r:id="rId4"/>
    <p:sldId id="289" r:id="rId5"/>
    <p:sldId id="287" r:id="rId6"/>
    <p:sldId id="291" r:id="rId7"/>
    <p:sldId id="319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20" r:id="rId22"/>
    <p:sldId id="323" r:id="rId23"/>
    <p:sldId id="314" r:id="rId24"/>
    <p:sldId id="315" r:id="rId25"/>
    <p:sldId id="328" r:id="rId26"/>
    <p:sldId id="317" r:id="rId27"/>
    <p:sldId id="325" r:id="rId28"/>
    <p:sldId id="326" r:id="rId2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A3A3"/>
    <a:srgbClr val="95C11F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60"/>
  </p:normalViewPr>
  <p:slideViewPr>
    <p:cSldViewPr>
      <p:cViewPr>
        <p:scale>
          <a:sx n="76" d="100"/>
          <a:sy n="76" d="100"/>
        </p:scale>
        <p:origin x="-2634" y="-8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61.wmf"/><Relationship Id="rId1" Type="http://schemas.openxmlformats.org/officeDocument/2006/relationships/image" Target="../media/image5.w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F5023E-0E08-4D94-B75B-00BCEB1FA55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/>
          <a:lightRig rig="threePt" dir="t">
            <a:rot lat="0" lon="0" rev="2400000"/>
          </a:lightRig>
        </a:scene3d>
      </dgm:spPr>
      <dgm:t>
        <a:bodyPr/>
        <a:lstStyle/>
        <a:p>
          <a:endParaRPr lang="en-US"/>
        </a:p>
      </dgm:t>
    </dgm:pt>
    <dgm:pt modelId="{BCD65A34-EC70-4CBA-98CF-1856DDB452E5}">
      <dgm:prSet phldrT="[Κείμενο]"/>
      <dgm:spPr>
        <a:solidFill>
          <a:srgbClr val="95C11F"/>
        </a:solidFill>
        <a:scene3d>
          <a:camera prst="orthographicFront"/>
          <a:lightRig rig="threePt" dir="t">
            <a:rot lat="0" lon="0" rev="2400000"/>
          </a:lightRig>
        </a:scene3d>
        <a:sp3d extrusionH="76200" contourW="12700" prstMaterial="dkEdge">
          <a:bevelT/>
          <a:bevelB prst="angle"/>
          <a:extrusionClr>
            <a:srgbClr val="00A3A3"/>
          </a:extrusionClr>
          <a:contourClr>
            <a:schemeClr val="bg1">
              <a:lumMod val="75000"/>
            </a:schemeClr>
          </a:contourClr>
        </a:sp3d>
      </dgm:spPr>
      <dgm:t>
        <a:bodyPr/>
        <a:lstStyle/>
        <a:p>
          <a:r>
            <a:rPr lang="el-GR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Το Πιλοτικό</a:t>
          </a:r>
          <a:r>
            <a:rPr lang="en-U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Πρόγραμμα </a:t>
          </a:r>
          <a:r>
            <a: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/>
          </a:r>
          <a:br>
            <a: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l-GR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Ελάχιστου Εγγυημένου Εισοδήματος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D5F45B9-61B1-4EEB-BA50-FCC176F9AE46}" type="parTrans" cxnId="{352245A5-02EF-42B7-BB8F-99A9F5EDA3CF}">
      <dgm:prSet/>
      <dgm:spPr/>
      <dgm:t>
        <a:bodyPr/>
        <a:lstStyle/>
        <a:p>
          <a:endParaRPr lang="en-US"/>
        </a:p>
      </dgm:t>
    </dgm:pt>
    <dgm:pt modelId="{7B9745F0-45D4-41BC-B1CF-FA316783EB6A}" type="sibTrans" cxnId="{352245A5-02EF-42B7-BB8F-99A9F5EDA3CF}">
      <dgm:prSet/>
      <dgm:spPr/>
      <dgm:t>
        <a:bodyPr/>
        <a:lstStyle/>
        <a:p>
          <a:endParaRPr lang="en-US"/>
        </a:p>
      </dgm:t>
    </dgm:pt>
    <dgm:pt modelId="{9FDF6537-9911-4CEC-BB9E-60EC629316C0}">
      <dgm:prSet phldrT="[Κείμενο]"/>
      <dgm:spPr>
        <a:solidFill>
          <a:srgbClr val="00A3A3"/>
        </a:solidFill>
        <a:scene3d>
          <a:camera prst="orthographicFront"/>
          <a:lightRig rig="threePt" dir="t">
            <a:rot lat="0" lon="0" rev="2400000"/>
          </a:lightRig>
        </a:scene3d>
        <a:sp3d extrusionH="76200" prstMaterial="softEdge">
          <a:bevelT/>
          <a:bevelB prst="angle"/>
          <a:extrusionClr>
            <a:srgbClr val="00A3A3"/>
          </a:extrusionClr>
        </a:sp3d>
      </dgm:spPr>
      <dgm:t>
        <a:bodyPr/>
        <a:lstStyle/>
        <a:p>
          <a:r>
            <a:rPr lang="el-GR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Εγγυημένο Κοινωνικό Εισόδημα </a:t>
          </a:r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FDB298-1412-41B9-949A-9FD416807486}" type="parTrans" cxnId="{A5D925AA-A203-493D-B8CD-F7B090B4873C}">
      <dgm:prSet/>
      <dgm:spPr/>
      <dgm:t>
        <a:bodyPr/>
        <a:lstStyle/>
        <a:p>
          <a:endParaRPr lang="en-US"/>
        </a:p>
      </dgm:t>
    </dgm:pt>
    <dgm:pt modelId="{7271AA6D-BE25-45D3-BAEE-FB469102C1FE}" type="sibTrans" cxnId="{A5D925AA-A203-493D-B8CD-F7B090B4873C}">
      <dgm:prSet/>
      <dgm:spPr/>
      <dgm:t>
        <a:bodyPr/>
        <a:lstStyle/>
        <a:p>
          <a:endParaRPr lang="en-US"/>
        </a:p>
      </dgm:t>
    </dgm:pt>
    <dgm:pt modelId="{3F1F6772-D3ED-4BBD-AA2B-ABC30C8C5378}" type="pres">
      <dgm:prSet presAssocID="{F3F5023E-0E08-4D94-B75B-00BCEB1FA5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27D88F-D9BF-4EEE-80B9-DEC0B9D555AC}" type="pres">
      <dgm:prSet presAssocID="{9FDF6537-9911-4CEC-BB9E-60EC629316C0}" presName="boxAndChildren" presStyleCnt="0"/>
      <dgm:spPr>
        <a:sp3d extrusionH="76200">
          <a:bevelT/>
          <a:extrusionClr>
            <a:srgbClr val="00A3A3"/>
          </a:extrusionClr>
        </a:sp3d>
      </dgm:spPr>
    </dgm:pt>
    <dgm:pt modelId="{C9D8BEEA-5CEE-417A-962A-B95A7312F0B6}" type="pres">
      <dgm:prSet presAssocID="{9FDF6537-9911-4CEC-BB9E-60EC629316C0}" presName="parentTextBox" presStyleLbl="node1" presStyleIdx="0" presStyleCnt="2"/>
      <dgm:spPr/>
      <dgm:t>
        <a:bodyPr/>
        <a:lstStyle/>
        <a:p>
          <a:endParaRPr lang="en-US"/>
        </a:p>
      </dgm:t>
    </dgm:pt>
    <dgm:pt modelId="{4B4D395D-A2A0-4FCE-8D39-AFBD0F137F25}" type="pres">
      <dgm:prSet presAssocID="{7B9745F0-45D4-41BC-B1CF-FA316783EB6A}" presName="sp" presStyleCnt="0"/>
      <dgm:spPr>
        <a:sp3d extrusionH="76200">
          <a:bevelT/>
          <a:extrusionClr>
            <a:srgbClr val="00A3A3"/>
          </a:extrusionClr>
        </a:sp3d>
      </dgm:spPr>
    </dgm:pt>
    <dgm:pt modelId="{3B468B35-F233-4AB7-91F0-B5BA34E28242}" type="pres">
      <dgm:prSet presAssocID="{BCD65A34-EC70-4CBA-98CF-1856DDB452E5}" presName="arrowAndChildren" presStyleCnt="0"/>
      <dgm:spPr>
        <a:sp3d extrusionH="76200">
          <a:bevelT/>
          <a:extrusionClr>
            <a:srgbClr val="00A3A3"/>
          </a:extrusionClr>
        </a:sp3d>
      </dgm:spPr>
    </dgm:pt>
    <dgm:pt modelId="{9C6F4722-828E-494F-8FC4-498C7E2F74D4}" type="pres">
      <dgm:prSet presAssocID="{BCD65A34-EC70-4CBA-98CF-1856DDB452E5}" presName="parentTextArrow" presStyleLbl="node1" presStyleIdx="1" presStyleCnt="2" custLinFactNeighborY="-3115"/>
      <dgm:spPr/>
      <dgm:t>
        <a:bodyPr/>
        <a:lstStyle/>
        <a:p>
          <a:endParaRPr lang="en-US"/>
        </a:p>
      </dgm:t>
    </dgm:pt>
  </dgm:ptLst>
  <dgm:cxnLst>
    <dgm:cxn modelId="{1ECE61B7-DB7E-4F99-88E3-5EE32985654E}" type="presOf" srcId="{9FDF6537-9911-4CEC-BB9E-60EC629316C0}" destId="{C9D8BEEA-5CEE-417A-962A-B95A7312F0B6}" srcOrd="0" destOrd="0" presId="urn:microsoft.com/office/officeart/2005/8/layout/process4"/>
    <dgm:cxn modelId="{98CB6357-12D2-475E-9E16-637E032F5476}" type="presOf" srcId="{BCD65A34-EC70-4CBA-98CF-1856DDB452E5}" destId="{9C6F4722-828E-494F-8FC4-498C7E2F74D4}" srcOrd="0" destOrd="0" presId="urn:microsoft.com/office/officeart/2005/8/layout/process4"/>
    <dgm:cxn modelId="{352245A5-02EF-42B7-BB8F-99A9F5EDA3CF}" srcId="{F3F5023E-0E08-4D94-B75B-00BCEB1FA55A}" destId="{BCD65A34-EC70-4CBA-98CF-1856DDB452E5}" srcOrd="0" destOrd="0" parTransId="{9D5F45B9-61B1-4EEB-BA50-FCC176F9AE46}" sibTransId="{7B9745F0-45D4-41BC-B1CF-FA316783EB6A}"/>
    <dgm:cxn modelId="{A5D925AA-A203-493D-B8CD-F7B090B4873C}" srcId="{F3F5023E-0E08-4D94-B75B-00BCEB1FA55A}" destId="{9FDF6537-9911-4CEC-BB9E-60EC629316C0}" srcOrd="1" destOrd="0" parTransId="{E5FDB298-1412-41B9-949A-9FD416807486}" sibTransId="{7271AA6D-BE25-45D3-BAEE-FB469102C1FE}"/>
    <dgm:cxn modelId="{7D7A7478-E156-4E49-9CF1-892FFAF71953}" type="presOf" srcId="{F3F5023E-0E08-4D94-B75B-00BCEB1FA55A}" destId="{3F1F6772-D3ED-4BBD-AA2B-ABC30C8C5378}" srcOrd="0" destOrd="0" presId="urn:microsoft.com/office/officeart/2005/8/layout/process4"/>
    <dgm:cxn modelId="{B96B5D60-36B9-464C-B15E-7CE0B3A00BE3}" type="presParOf" srcId="{3F1F6772-D3ED-4BBD-AA2B-ABC30C8C5378}" destId="{0D27D88F-D9BF-4EEE-80B9-DEC0B9D555AC}" srcOrd="0" destOrd="0" presId="urn:microsoft.com/office/officeart/2005/8/layout/process4"/>
    <dgm:cxn modelId="{75920D38-34D1-4237-920D-55FD15012ED8}" type="presParOf" srcId="{0D27D88F-D9BF-4EEE-80B9-DEC0B9D555AC}" destId="{C9D8BEEA-5CEE-417A-962A-B95A7312F0B6}" srcOrd="0" destOrd="0" presId="urn:microsoft.com/office/officeart/2005/8/layout/process4"/>
    <dgm:cxn modelId="{E2E23755-5B45-496A-9C0C-8727A44E6EA7}" type="presParOf" srcId="{3F1F6772-D3ED-4BBD-AA2B-ABC30C8C5378}" destId="{4B4D395D-A2A0-4FCE-8D39-AFBD0F137F25}" srcOrd="1" destOrd="0" presId="urn:microsoft.com/office/officeart/2005/8/layout/process4"/>
    <dgm:cxn modelId="{9340FB4F-3967-49B4-B077-909D8999E4C9}" type="presParOf" srcId="{3F1F6772-D3ED-4BBD-AA2B-ABC30C8C5378}" destId="{3B468B35-F233-4AB7-91F0-B5BA34E28242}" srcOrd="2" destOrd="0" presId="urn:microsoft.com/office/officeart/2005/8/layout/process4"/>
    <dgm:cxn modelId="{26668874-412F-4ECF-800D-9E1F132DD25F}" type="presParOf" srcId="{3B468B35-F233-4AB7-91F0-B5BA34E28242}" destId="{9C6F4722-828E-494F-8FC4-498C7E2F74D4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3A6F5E-9FF3-4697-97D2-A726AB86F508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DE211-7B9F-4BD3-9D59-C183E6BC873C}">
      <dgm:prSet phldrT="[Κείμενο]" custT="1"/>
      <dgm:spPr>
        <a:solidFill>
          <a:srgbClr val="95C11F"/>
        </a:solidFill>
        <a:ln>
          <a:noFill/>
        </a:ln>
        <a:scene3d>
          <a:camera prst="orthographicFront"/>
          <a:lightRig rig="threePt" dir="t">
            <a:rot lat="0" lon="0" rev="3600000"/>
          </a:lightRig>
        </a:scene3d>
        <a:sp3d>
          <a:bevelT/>
          <a:bevelB/>
        </a:sp3d>
      </dgm:spPr>
      <dgm:t>
        <a:bodyPr/>
        <a:lstStyle/>
        <a:p>
          <a:endParaRPr lang="el-GR" sz="4000" dirty="0" smtClean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el-GR" sz="4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Ενεργώ</a:t>
          </a:r>
          <a:endParaRPr lang="en-US" sz="40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D909547-CC3C-4B6D-8476-BA174AA9B18F}" type="parTrans" cxnId="{CB1F397B-98C4-41E7-9024-FFEDE6FFAEEC}">
      <dgm:prSet/>
      <dgm:spPr/>
      <dgm:t>
        <a:bodyPr/>
        <a:lstStyle/>
        <a:p>
          <a:endParaRPr lang="en-US"/>
        </a:p>
      </dgm:t>
    </dgm:pt>
    <dgm:pt modelId="{A0523617-E555-4172-BAE4-339803D24CDE}" type="sibTrans" cxnId="{CB1F397B-98C4-41E7-9024-FFEDE6FFAEEC}">
      <dgm:prSet/>
      <dgm:spPr/>
      <dgm:t>
        <a:bodyPr/>
        <a:lstStyle/>
        <a:p>
          <a:endParaRPr lang="en-US"/>
        </a:p>
      </dgm:t>
    </dgm:pt>
    <dgm:pt modelId="{695243A2-B739-4F6A-ADE0-4B8CDEAFFDFF}">
      <dgm:prSet phldrT="[Κείμενο]" custT="1"/>
      <dgm:spPr>
        <a:solidFill>
          <a:srgbClr val="00A3A3"/>
        </a:solidFill>
        <a:ln>
          <a:noFill/>
        </a:ln>
        <a:scene3d>
          <a:camera prst="orthographicFront"/>
          <a:lightRig rig="threePt" dir="t">
            <a:rot lat="0" lon="0" rev="3600000"/>
          </a:lightRig>
        </a:scene3d>
        <a:sp3d>
          <a:bevelT/>
          <a:bevelB/>
        </a:sp3d>
      </dgm:spPr>
      <dgm:t>
        <a:bodyPr/>
        <a:lstStyle/>
        <a:p>
          <a:r>
            <a:rPr lang="el-GR" sz="4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Εγγυημένο Κοινωνικό Εισόδημα</a:t>
          </a:r>
          <a:endParaRPr lang="en-US" sz="40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039D46F-4AB1-42B3-B096-CC6C7C4E8553}" type="parTrans" cxnId="{503244E8-D0DB-4418-B22A-4525A945A47E}">
      <dgm:prSet/>
      <dgm:spPr/>
      <dgm:t>
        <a:bodyPr/>
        <a:lstStyle/>
        <a:p>
          <a:endParaRPr lang="en-US"/>
        </a:p>
      </dgm:t>
    </dgm:pt>
    <dgm:pt modelId="{6B93B00D-6B7B-4820-8291-E1F73EEF19F7}" type="sibTrans" cxnId="{503244E8-D0DB-4418-B22A-4525A945A47E}">
      <dgm:prSet/>
      <dgm:spPr/>
      <dgm:t>
        <a:bodyPr/>
        <a:lstStyle/>
        <a:p>
          <a:endParaRPr lang="en-US"/>
        </a:p>
      </dgm:t>
    </dgm:pt>
    <dgm:pt modelId="{CB862248-7154-4A93-AA99-EFEA1AA40A93}" type="pres">
      <dgm:prSet presAssocID="{B73A6F5E-9FF3-4697-97D2-A726AB86F508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76A519C-ADB5-4A76-A3A6-AFAE5CA7AA05}" type="pres">
      <dgm:prSet presAssocID="{B73A6F5E-9FF3-4697-97D2-A726AB86F508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16CEBD-C095-4EF6-8AF3-C4C92355A4F7}" type="pres">
      <dgm:prSet presAssocID="{B73A6F5E-9FF3-4697-97D2-A726AB86F508}" presName="LeftNode" presStyleLbl="bgImgPlace1" presStyleIdx="0" presStyleCnt="2" custScaleX="260545" custScaleY="106922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2A3BE10F-D1BA-44A8-AFE0-F3818313F780}" type="pres">
      <dgm:prSet presAssocID="{B73A6F5E-9FF3-4697-97D2-A726AB86F508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97174-E002-4014-88DD-F05526BAE6AF}" type="pres">
      <dgm:prSet presAssocID="{B73A6F5E-9FF3-4697-97D2-A726AB86F508}" presName="RightNode" presStyleLbl="bgImgPlace1" presStyleIdx="1" presStyleCnt="2" custScaleX="163067" custScaleY="106922" custLinFactNeighborX="333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DE26BF0-E3B3-4420-AD4F-E0C6270649E1}" type="pres">
      <dgm:prSet presAssocID="{B73A6F5E-9FF3-4697-97D2-A726AB86F508}" presName="TopArrow" presStyleLbl="node1" presStyleIdx="0" presStyleCnt="2"/>
      <dgm:spPr>
        <a:solidFill>
          <a:srgbClr val="95C11F"/>
        </a:solidFill>
        <a:ln>
          <a:noFill/>
        </a:ln>
        <a:scene3d>
          <a:camera prst="orthographicFront"/>
          <a:lightRig rig="threePt" dir="t">
            <a:rot lat="0" lon="0" rev="3600000"/>
          </a:lightRig>
        </a:scene3d>
        <a:sp3d>
          <a:bevelT/>
          <a:bevelB/>
        </a:sp3d>
      </dgm:spPr>
      <dgm:t>
        <a:bodyPr/>
        <a:lstStyle/>
        <a:p>
          <a:endParaRPr lang="en-US"/>
        </a:p>
      </dgm:t>
    </dgm:pt>
    <dgm:pt modelId="{19197909-D5A6-4E73-86C1-AD833778A945}" type="pres">
      <dgm:prSet presAssocID="{B73A6F5E-9FF3-4697-97D2-A726AB86F508}" presName="BottomArrow" presStyleLbl="node1" presStyleIdx="1" presStyleCnt="2"/>
      <dgm:spPr>
        <a:solidFill>
          <a:srgbClr val="00A3A3"/>
        </a:solidFill>
        <a:ln>
          <a:noFill/>
        </a:ln>
        <a:scene3d>
          <a:camera prst="orthographicFront"/>
          <a:lightRig rig="threePt" dir="t">
            <a:rot lat="0" lon="0" rev="3600000"/>
          </a:lightRig>
        </a:scene3d>
        <a:sp3d>
          <a:bevelT/>
          <a:bevelB/>
        </a:sp3d>
      </dgm:spPr>
      <dgm:t>
        <a:bodyPr/>
        <a:lstStyle/>
        <a:p>
          <a:endParaRPr lang="en-US"/>
        </a:p>
      </dgm:t>
    </dgm:pt>
  </dgm:ptLst>
  <dgm:cxnLst>
    <dgm:cxn modelId="{C8E2F821-5247-4551-9F86-8286CCAD7140}" type="presOf" srcId="{695243A2-B739-4F6A-ADE0-4B8CDEAFFDFF}" destId="{7B997174-E002-4014-88DD-F05526BAE6AF}" srcOrd="1" destOrd="0" presId="urn:microsoft.com/office/officeart/2009/layout/ReverseList"/>
    <dgm:cxn modelId="{160A0E51-7579-497A-AAC8-D81F4AA09712}" type="presOf" srcId="{B73A6F5E-9FF3-4697-97D2-A726AB86F508}" destId="{CB862248-7154-4A93-AA99-EFEA1AA40A93}" srcOrd="0" destOrd="0" presId="urn:microsoft.com/office/officeart/2009/layout/ReverseList"/>
    <dgm:cxn modelId="{CB1F397B-98C4-41E7-9024-FFEDE6FFAEEC}" srcId="{B73A6F5E-9FF3-4697-97D2-A726AB86F508}" destId="{DEADE211-7B9F-4BD3-9D59-C183E6BC873C}" srcOrd="0" destOrd="0" parTransId="{4D909547-CC3C-4B6D-8476-BA174AA9B18F}" sibTransId="{A0523617-E555-4172-BAE4-339803D24CDE}"/>
    <dgm:cxn modelId="{67574C4E-F482-4701-A476-D4E7DFA84852}" type="presOf" srcId="{DEADE211-7B9F-4BD3-9D59-C183E6BC873C}" destId="{6116CEBD-C095-4EF6-8AF3-C4C92355A4F7}" srcOrd="1" destOrd="0" presId="urn:microsoft.com/office/officeart/2009/layout/ReverseList"/>
    <dgm:cxn modelId="{5BD39DC4-FE86-40B4-B226-AD94BBA9DB6B}" type="presOf" srcId="{DEADE211-7B9F-4BD3-9D59-C183E6BC873C}" destId="{076A519C-ADB5-4A76-A3A6-AFAE5CA7AA05}" srcOrd="0" destOrd="0" presId="urn:microsoft.com/office/officeart/2009/layout/ReverseList"/>
    <dgm:cxn modelId="{503244E8-D0DB-4418-B22A-4525A945A47E}" srcId="{B73A6F5E-9FF3-4697-97D2-A726AB86F508}" destId="{695243A2-B739-4F6A-ADE0-4B8CDEAFFDFF}" srcOrd="1" destOrd="0" parTransId="{2039D46F-4AB1-42B3-B096-CC6C7C4E8553}" sibTransId="{6B93B00D-6B7B-4820-8291-E1F73EEF19F7}"/>
    <dgm:cxn modelId="{4D1FDCB1-7283-41D0-AA89-E4DFCE8498C8}" type="presOf" srcId="{695243A2-B739-4F6A-ADE0-4B8CDEAFFDFF}" destId="{2A3BE10F-D1BA-44A8-AFE0-F3818313F780}" srcOrd="0" destOrd="0" presId="urn:microsoft.com/office/officeart/2009/layout/ReverseList"/>
    <dgm:cxn modelId="{7338F77E-841E-44DD-BABB-CBA9369FCA69}" type="presParOf" srcId="{CB862248-7154-4A93-AA99-EFEA1AA40A93}" destId="{076A519C-ADB5-4A76-A3A6-AFAE5CA7AA05}" srcOrd="0" destOrd="0" presId="urn:microsoft.com/office/officeart/2009/layout/ReverseList"/>
    <dgm:cxn modelId="{B23D35FF-CB91-4522-9EF3-AA0AC98413A8}" type="presParOf" srcId="{CB862248-7154-4A93-AA99-EFEA1AA40A93}" destId="{6116CEBD-C095-4EF6-8AF3-C4C92355A4F7}" srcOrd="1" destOrd="0" presId="urn:microsoft.com/office/officeart/2009/layout/ReverseList"/>
    <dgm:cxn modelId="{1E38E103-7E02-4670-8899-796F4A1ECDB7}" type="presParOf" srcId="{CB862248-7154-4A93-AA99-EFEA1AA40A93}" destId="{2A3BE10F-D1BA-44A8-AFE0-F3818313F780}" srcOrd="2" destOrd="0" presId="urn:microsoft.com/office/officeart/2009/layout/ReverseList"/>
    <dgm:cxn modelId="{AE96C24D-F678-436C-B2B2-83CA0962C130}" type="presParOf" srcId="{CB862248-7154-4A93-AA99-EFEA1AA40A93}" destId="{7B997174-E002-4014-88DD-F05526BAE6AF}" srcOrd="3" destOrd="0" presId="urn:microsoft.com/office/officeart/2009/layout/ReverseList"/>
    <dgm:cxn modelId="{E2B6882E-0C54-46EE-AAFB-9C307C9A6CF3}" type="presParOf" srcId="{CB862248-7154-4A93-AA99-EFEA1AA40A93}" destId="{6DE26BF0-E3B3-4420-AD4F-E0C6270649E1}" srcOrd="4" destOrd="0" presId="urn:microsoft.com/office/officeart/2009/layout/ReverseList"/>
    <dgm:cxn modelId="{FD36D35E-2AFC-4444-812A-4E8F1B0C5055}" type="presParOf" srcId="{CB862248-7154-4A93-AA99-EFEA1AA40A93}" destId="{19197909-D5A6-4E73-86C1-AD833778A945}" srcOrd="5" destOrd="0" presId="urn:microsoft.com/office/officeart/2009/layout/ReverseLis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D9C29D-C083-43E0-B896-C3D7241C6A8B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A5A1AED5-33EE-41C7-BD66-AF3B75533456}">
      <dgm:prSet phldrT="[Κείμενο]"/>
      <dgm:spPr>
        <a:solidFill>
          <a:srgbClr val="00A3A3"/>
        </a:solidFill>
        <a:scene3d>
          <a:camera prst="orthographicFront"/>
          <a:lightRig rig="threePt" dir="t">
            <a:rot lat="0" lon="0" rev="2400000"/>
          </a:lightRig>
        </a:scene3d>
        <a:sp3d>
          <a:bevelT/>
          <a:bevelB/>
        </a:sp3d>
      </dgm:spPr>
      <dgm:t>
        <a:bodyPr/>
        <a:lstStyle/>
        <a:p>
          <a:pPr algn="ctr"/>
          <a:r>
            <a:rPr lang="el-GR" dirty="0" smtClean="0">
              <a:latin typeface="Tahoma" pitchFamily="34" charset="0"/>
              <a:ea typeface="Tahoma" pitchFamily="34" charset="0"/>
              <a:cs typeface="Tahoma" pitchFamily="34" charset="0"/>
            </a:rPr>
            <a:t>1. Διαμονή </a:t>
          </a:r>
          <a:endParaRPr lang="el-GR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AF40C95-B217-4EFA-B932-F0F7971F2361}" type="parTrans" cxnId="{39C8EE7A-FDF2-4271-A880-F7065DA14922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360BAC9-12C7-4244-BC15-2F568FA6EC04}" type="sibTrans" cxnId="{39C8EE7A-FDF2-4271-A880-F7065DA14922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D639513-56E5-44C0-86B6-9772A7C426F2}">
      <dgm:prSet phldrT="[Κείμενο]"/>
      <dgm:spPr>
        <a:solidFill>
          <a:srgbClr val="00A3A3"/>
        </a:solidFill>
        <a:scene3d>
          <a:camera prst="orthographicFront"/>
          <a:lightRig rig="threePt" dir="t">
            <a:rot lat="0" lon="0" rev="2400000"/>
          </a:lightRig>
        </a:scene3d>
        <a:sp3d>
          <a:bevelT/>
          <a:bevelB/>
        </a:sp3d>
      </dgm:spPr>
      <dgm:t>
        <a:bodyPr/>
        <a:lstStyle/>
        <a:p>
          <a:r>
            <a:rPr lang="el-GR" dirty="0" smtClean="0">
              <a:latin typeface="Tahoma" pitchFamily="34" charset="0"/>
              <a:ea typeface="Tahoma" pitchFamily="34" charset="0"/>
              <a:cs typeface="Tahoma" pitchFamily="34" charset="0"/>
            </a:rPr>
            <a:t>2. Εισόδημα </a:t>
          </a:r>
        </a:p>
      </dgm:t>
    </dgm:pt>
    <dgm:pt modelId="{28EA3B82-32D3-4FBB-8A5D-B4AFD1C1A4B0}" type="parTrans" cxnId="{88B852F5-3E9E-4EBC-B638-433E14B3D65F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C95165E-4C73-4177-AABF-CD139E8006C8}" type="sibTrans" cxnId="{88B852F5-3E9E-4EBC-B638-433E14B3D65F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7BEC1FA-5158-473C-A2C8-37CE2BAC7F5B}">
      <dgm:prSet phldrT="[Κείμενο]"/>
      <dgm:spPr>
        <a:solidFill>
          <a:srgbClr val="00A3A3"/>
        </a:solidFill>
        <a:scene3d>
          <a:camera prst="orthographicFront"/>
          <a:lightRig rig="threePt" dir="t">
            <a:rot lat="0" lon="0" rev="2400000"/>
          </a:lightRig>
        </a:scene3d>
        <a:sp3d>
          <a:bevelT/>
          <a:bevelB/>
        </a:sp3d>
      </dgm:spPr>
      <dgm:t>
        <a:bodyPr/>
        <a:lstStyle/>
        <a:p>
          <a:r>
            <a:rPr lang="el-GR" dirty="0" smtClean="0">
              <a:latin typeface="Tahoma" pitchFamily="34" charset="0"/>
              <a:ea typeface="Tahoma" pitchFamily="34" charset="0"/>
              <a:cs typeface="Tahoma" pitchFamily="34" charset="0"/>
            </a:rPr>
            <a:t>3. Περιουσία</a:t>
          </a:r>
          <a:endParaRPr lang="el-GR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CAEC431-0651-48D8-9985-5F578DFD8339}" type="parTrans" cxnId="{6E4A8FFF-EFBC-4FCF-B3F3-788B09C32B4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EC1C86C-CB58-4EA0-9B6F-1992AB331C90}" type="sibTrans" cxnId="{6E4A8FFF-EFBC-4FCF-B3F3-788B09C32B4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77FB99A-6B19-403D-8F7B-631D1EF906A3}" type="pres">
      <dgm:prSet presAssocID="{5AD9C29D-C083-43E0-B896-C3D7241C6A8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FCDD5F90-6C69-4128-AA8F-FC2A2500FC99}" type="pres">
      <dgm:prSet presAssocID="{A5A1AED5-33EE-41C7-BD66-AF3B75533456}" presName="comp" presStyleCnt="0"/>
      <dgm:spPr/>
    </dgm:pt>
    <dgm:pt modelId="{E383DE7F-A8A6-443D-9A26-80AEEDBD55BE}" type="pres">
      <dgm:prSet presAssocID="{A5A1AED5-33EE-41C7-BD66-AF3B75533456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0189273-4037-4A00-A509-4DB2888FED0E}" type="pres">
      <dgm:prSet presAssocID="{A5A1AED5-33EE-41C7-BD66-AF3B75533456}" presName="rect1" presStyleLbl="ln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l-GR"/>
        </a:p>
      </dgm:t>
    </dgm:pt>
    <dgm:pt modelId="{4960583A-8BF3-46B7-B62D-F36AC427D1B5}" type="pres">
      <dgm:prSet presAssocID="{A360BAC9-12C7-4244-BC15-2F568FA6EC04}" presName="sibTrans" presStyleCnt="0"/>
      <dgm:spPr/>
    </dgm:pt>
    <dgm:pt modelId="{98BA9A4E-0A83-4182-8EB1-BBFBB00D8A9E}" type="pres">
      <dgm:prSet presAssocID="{1D639513-56E5-44C0-86B6-9772A7C426F2}" presName="comp" presStyleCnt="0"/>
      <dgm:spPr/>
    </dgm:pt>
    <dgm:pt modelId="{1BCEA381-7F4A-4516-B389-F582ABC9AD59}" type="pres">
      <dgm:prSet presAssocID="{1D639513-56E5-44C0-86B6-9772A7C426F2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0F1C1EB-11B6-4E0C-81C0-9945148DBEC3}" type="pres">
      <dgm:prSet presAssocID="{1D639513-56E5-44C0-86B6-9772A7C426F2}" presName="rect1" presStyleLbl="ln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l-GR"/>
        </a:p>
      </dgm:t>
    </dgm:pt>
    <dgm:pt modelId="{9D447639-4C3D-452E-A954-A96ADD0A5335}" type="pres">
      <dgm:prSet presAssocID="{DC95165E-4C73-4177-AABF-CD139E8006C8}" presName="sibTrans" presStyleCnt="0"/>
      <dgm:spPr/>
    </dgm:pt>
    <dgm:pt modelId="{7982791D-1BA0-4204-9154-1B0C29CBDA27}" type="pres">
      <dgm:prSet presAssocID="{17BEC1FA-5158-473C-A2C8-37CE2BAC7F5B}" presName="comp" presStyleCnt="0"/>
      <dgm:spPr/>
    </dgm:pt>
    <dgm:pt modelId="{B56FA613-1C6A-48B0-9DC3-416B32D8DE61}" type="pres">
      <dgm:prSet presAssocID="{17BEC1FA-5158-473C-A2C8-37CE2BAC7F5B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F73E42F-B76F-46FF-857F-7800A52663AF}" type="pres">
      <dgm:prSet presAssocID="{17BEC1FA-5158-473C-A2C8-37CE2BAC7F5B}" presName="rect1" presStyleLbl="ln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el-GR"/>
        </a:p>
      </dgm:t>
    </dgm:pt>
  </dgm:ptLst>
  <dgm:cxnLst>
    <dgm:cxn modelId="{88B852F5-3E9E-4EBC-B638-433E14B3D65F}" srcId="{5AD9C29D-C083-43E0-B896-C3D7241C6A8B}" destId="{1D639513-56E5-44C0-86B6-9772A7C426F2}" srcOrd="1" destOrd="0" parTransId="{28EA3B82-32D3-4FBB-8A5D-B4AFD1C1A4B0}" sibTransId="{DC95165E-4C73-4177-AABF-CD139E8006C8}"/>
    <dgm:cxn modelId="{DE29A109-6748-4C1F-9F5E-EA75DDF20CE9}" type="presOf" srcId="{17BEC1FA-5158-473C-A2C8-37CE2BAC7F5B}" destId="{B56FA613-1C6A-48B0-9DC3-416B32D8DE61}" srcOrd="0" destOrd="0" presId="urn:microsoft.com/office/officeart/2008/layout/AlternatingPictureBlocks"/>
    <dgm:cxn modelId="{E3852EF3-4DD4-4793-AF91-778114BFAE01}" type="presOf" srcId="{A5A1AED5-33EE-41C7-BD66-AF3B75533456}" destId="{E383DE7F-A8A6-443D-9A26-80AEEDBD55BE}" srcOrd="0" destOrd="0" presId="urn:microsoft.com/office/officeart/2008/layout/AlternatingPictureBlocks"/>
    <dgm:cxn modelId="{DC5C102B-F010-4521-96A5-FC4C93E562D6}" type="presOf" srcId="{5AD9C29D-C083-43E0-B896-C3D7241C6A8B}" destId="{477FB99A-6B19-403D-8F7B-631D1EF906A3}" srcOrd="0" destOrd="0" presId="urn:microsoft.com/office/officeart/2008/layout/AlternatingPictureBlocks"/>
    <dgm:cxn modelId="{B7D67046-1CE8-4722-BB1E-FDAB60B8319E}" type="presOf" srcId="{1D639513-56E5-44C0-86B6-9772A7C426F2}" destId="{1BCEA381-7F4A-4516-B389-F582ABC9AD59}" srcOrd="0" destOrd="0" presId="urn:microsoft.com/office/officeart/2008/layout/AlternatingPictureBlocks"/>
    <dgm:cxn modelId="{39C8EE7A-FDF2-4271-A880-F7065DA14922}" srcId="{5AD9C29D-C083-43E0-B896-C3D7241C6A8B}" destId="{A5A1AED5-33EE-41C7-BD66-AF3B75533456}" srcOrd="0" destOrd="0" parTransId="{5AF40C95-B217-4EFA-B932-F0F7971F2361}" sibTransId="{A360BAC9-12C7-4244-BC15-2F568FA6EC04}"/>
    <dgm:cxn modelId="{6E4A8FFF-EFBC-4FCF-B3F3-788B09C32B41}" srcId="{5AD9C29D-C083-43E0-B896-C3D7241C6A8B}" destId="{17BEC1FA-5158-473C-A2C8-37CE2BAC7F5B}" srcOrd="2" destOrd="0" parTransId="{ACAEC431-0651-48D8-9985-5F578DFD8339}" sibTransId="{0EC1C86C-CB58-4EA0-9B6F-1992AB331C90}"/>
    <dgm:cxn modelId="{56F65457-7A27-46B4-B33A-920B737BC39D}" type="presParOf" srcId="{477FB99A-6B19-403D-8F7B-631D1EF906A3}" destId="{FCDD5F90-6C69-4128-AA8F-FC2A2500FC99}" srcOrd="0" destOrd="0" presId="urn:microsoft.com/office/officeart/2008/layout/AlternatingPictureBlocks"/>
    <dgm:cxn modelId="{827BF222-0FC4-4679-9A50-CB06FE650B95}" type="presParOf" srcId="{FCDD5F90-6C69-4128-AA8F-FC2A2500FC99}" destId="{E383DE7F-A8A6-443D-9A26-80AEEDBD55BE}" srcOrd="0" destOrd="0" presId="urn:microsoft.com/office/officeart/2008/layout/AlternatingPictureBlocks"/>
    <dgm:cxn modelId="{72608C0E-448E-43E0-9DAD-FB6D3DC13D2C}" type="presParOf" srcId="{FCDD5F90-6C69-4128-AA8F-FC2A2500FC99}" destId="{70189273-4037-4A00-A509-4DB2888FED0E}" srcOrd="1" destOrd="0" presId="urn:microsoft.com/office/officeart/2008/layout/AlternatingPictureBlocks"/>
    <dgm:cxn modelId="{9E98AB9D-E42B-4939-9035-5028CFC3C994}" type="presParOf" srcId="{477FB99A-6B19-403D-8F7B-631D1EF906A3}" destId="{4960583A-8BF3-46B7-B62D-F36AC427D1B5}" srcOrd="1" destOrd="0" presId="urn:microsoft.com/office/officeart/2008/layout/AlternatingPictureBlocks"/>
    <dgm:cxn modelId="{F17B2D95-A3E4-45D5-921A-9D818686BF70}" type="presParOf" srcId="{477FB99A-6B19-403D-8F7B-631D1EF906A3}" destId="{98BA9A4E-0A83-4182-8EB1-BBFBB00D8A9E}" srcOrd="2" destOrd="0" presId="urn:microsoft.com/office/officeart/2008/layout/AlternatingPictureBlocks"/>
    <dgm:cxn modelId="{A4B3E8E0-DC7D-4438-9CE8-1C7F158A8D13}" type="presParOf" srcId="{98BA9A4E-0A83-4182-8EB1-BBFBB00D8A9E}" destId="{1BCEA381-7F4A-4516-B389-F582ABC9AD59}" srcOrd="0" destOrd="0" presId="urn:microsoft.com/office/officeart/2008/layout/AlternatingPictureBlocks"/>
    <dgm:cxn modelId="{AE139E35-25DA-46A2-ACED-5B8DD4B0DD9E}" type="presParOf" srcId="{98BA9A4E-0A83-4182-8EB1-BBFBB00D8A9E}" destId="{A0F1C1EB-11B6-4E0C-81C0-9945148DBEC3}" srcOrd="1" destOrd="0" presId="urn:microsoft.com/office/officeart/2008/layout/AlternatingPictureBlocks"/>
    <dgm:cxn modelId="{94164C3A-6778-4933-A19D-0A6C82FD6DBB}" type="presParOf" srcId="{477FB99A-6B19-403D-8F7B-631D1EF906A3}" destId="{9D447639-4C3D-452E-A954-A96ADD0A5335}" srcOrd="3" destOrd="0" presId="urn:microsoft.com/office/officeart/2008/layout/AlternatingPictureBlocks"/>
    <dgm:cxn modelId="{6F90513F-183E-4BB1-9501-3AF49BD79523}" type="presParOf" srcId="{477FB99A-6B19-403D-8F7B-631D1EF906A3}" destId="{7982791D-1BA0-4204-9154-1B0C29CBDA27}" srcOrd="4" destOrd="0" presId="urn:microsoft.com/office/officeart/2008/layout/AlternatingPictureBlocks"/>
    <dgm:cxn modelId="{D1225E03-104B-4D90-98DC-A72CBEEA856B}" type="presParOf" srcId="{7982791D-1BA0-4204-9154-1B0C29CBDA27}" destId="{B56FA613-1C6A-48B0-9DC3-416B32D8DE61}" srcOrd="0" destOrd="0" presId="urn:microsoft.com/office/officeart/2008/layout/AlternatingPictureBlocks"/>
    <dgm:cxn modelId="{4A84657A-FEFB-4159-859F-F7227D0838AB}" type="presParOf" srcId="{7982791D-1BA0-4204-9154-1B0C29CBDA27}" destId="{6F73E42F-B76F-46FF-857F-7800A52663AF}" srcOrd="1" destOrd="0" presId="urn:microsoft.com/office/officeart/2008/layout/AlternatingPictureBlock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F6E276-CF30-4BAB-AABF-00150C2913CA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127932-3A78-4557-B716-4DD71CE7438F}">
      <dgm:prSet phldrT="[Κείμενο]" custT="1"/>
      <dgm:spPr>
        <a:solidFill>
          <a:srgbClr val="95C11F"/>
        </a:solidFill>
        <a:ln>
          <a:noFill/>
        </a:ln>
        <a:scene3d>
          <a:camera prst="orthographicFront"/>
          <a:lightRig rig="threePt" dir="t">
            <a:rot lat="0" lon="0" rev="3000000"/>
          </a:lightRig>
        </a:scene3d>
        <a:sp3d prstMaterial="softEdge">
          <a:bevelT/>
          <a:bevelB/>
        </a:sp3d>
      </dgm:spPr>
      <dgm:t>
        <a:bodyPr/>
        <a:lstStyle/>
        <a:p>
          <a:r>
            <a:rPr lang="el-GR" sz="3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 μήνες</a:t>
          </a:r>
          <a:r>
            <a:rPr lang="el-GR" sz="3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br>
            <a:rPr lang="el-GR" sz="3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l-GR" sz="3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στον συγκεκριμένο </a:t>
          </a:r>
          <a:r>
            <a:rPr lang="el-GR" sz="3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Πιλοτικό Δήμο </a:t>
          </a:r>
          <a:endParaRPr lang="en-US" sz="30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351A117-1C9C-4221-99A3-A87509FD966C}" type="parTrans" cxnId="{9D18C916-8EB1-4031-A3D7-45DE7E5A5CEA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2C7C285-7FD7-4C2F-BCBE-960FBB474A4C}" type="sibTrans" cxnId="{9D18C916-8EB1-4031-A3D7-45DE7E5A5CEA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2FEF9F6-EE90-42C6-9069-5352F309A150}">
      <dgm:prSet phldrT="[Κείμενο]" custT="1"/>
      <dgm:spPr>
        <a:solidFill>
          <a:srgbClr val="00A3A3"/>
        </a:solidFill>
        <a:ln>
          <a:noFill/>
        </a:ln>
        <a:scene3d>
          <a:camera prst="orthographicFront"/>
          <a:lightRig rig="threePt" dir="t">
            <a:rot lat="0" lon="0" rev="3000000"/>
          </a:lightRig>
        </a:scene3d>
        <a:sp3d prstMaterial="softEdge">
          <a:bevelT/>
          <a:bevelB/>
        </a:sp3d>
      </dgm:spPr>
      <dgm:t>
        <a:bodyPr/>
        <a:lstStyle/>
        <a:p>
          <a:r>
            <a:rPr lang="el-GR" sz="3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χρόνια </a:t>
          </a:r>
        </a:p>
        <a:p>
          <a:r>
            <a:rPr lang="el-GR" sz="3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στην </a:t>
          </a:r>
          <a:r>
            <a:rPr lang="el-GR" sz="3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Ελλάδα</a:t>
          </a:r>
          <a:r>
            <a:rPr lang="el-GR" sz="3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(συνδυαστικά)</a:t>
          </a:r>
          <a:endParaRPr lang="en-US" sz="30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C9D6095-E8EE-484B-973C-FAFB157E6DCC}" type="parTrans" cxnId="{30CCE1AB-F64C-4208-9F38-0DB36560D3EA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98C542-8554-400A-8D56-E855CB7F16FA}" type="sibTrans" cxnId="{30CCE1AB-F64C-4208-9F38-0DB36560D3EA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8C75D6D-7DE8-44FA-AEA9-6FA9E8652BA5}" type="pres">
      <dgm:prSet presAssocID="{14F6E276-CF30-4BAB-AABF-00150C2913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AB822A-A527-4C37-8A93-6B20A01C6E98}" type="pres">
      <dgm:prSet presAssocID="{C9127932-3A78-4557-B716-4DD71CE7438F}" presName="Name5" presStyleLbl="vennNode1" presStyleIdx="0" presStyleCnt="2" custScaleY="59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6E395F-2A57-47EE-9443-E48BF9CD09AD}" type="pres">
      <dgm:prSet presAssocID="{12C7C285-7FD7-4C2F-BCBE-960FBB474A4C}" presName="space" presStyleCnt="0"/>
      <dgm:spPr/>
    </dgm:pt>
    <dgm:pt modelId="{4F447E03-FE5E-45ED-9DF9-BA10C42B0F4D}" type="pres">
      <dgm:prSet presAssocID="{32FEF9F6-EE90-42C6-9069-5352F309A150}" presName="Name5" presStyleLbl="vennNode1" presStyleIdx="1" presStyleCnt="2" custScaleY="59079" custLinFactNeighborX="99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CCE1AB-F64C-4208-9F38-0DB36560D3EA}" srcId="{14F6E276-CF30-4BAB-AABF-00150C2913CA}" destId="{32FEF9F6-EE90-42C6-9069-5352F309A150}" srcOrd="1" destOrd="0" parTransId="{0C9D6095-E8EE-484B-973C-FAFB157E6DCC}" sibTransId="{AD98C542-8554-400A-8D56-E855CB7F16FA}"/>
    <dgm:cxn modelId="{9D18C916-8EB1-4031-A3D7-45DE7E5A5CEA}" srcId="{14F6E276-CF30-4BAB-AABF-00150C2913CA}" destId="{C9127932-3A78-4557-B716-4DD71CE7438F}" srcOrd="0" destOrd="0" parTransId="{5351A117-1C9C-4221-99A3-A87509FD966C}" sibTransId="{12C7C285-7FD7-4C2F-BCBE-960FBB474A4C}"/>
    <dgm:cxn modelId="{F6706567-8A65-4B79-BC26-5F0EB816F152}" type="presOf" srcId="{32FEF9F6-EE90-42C6-9069-5352F309A150}" destId="{4F447E03-FE5E-45ED-9DF9-BA10C42B0F4D}" srcOrd="0" destOrd="0" presId="urn:microsoft.com/office/officeart/2005/8/layout/venn3"/>
    <dgm:cxn modelId="{CAB141E0-98D9-48D6-83AB-F51A7E6D1169}" type="presOf" srcId="{14F6E276-CF30-4BAB-AABF-00150C2913CA}" destId="{08C75D6D-7DE8-44FA-AEA9-6FA9E8652BA5}" srcOrd="0" destOrd="0" presId="urn:microsoft.com/office/officeart/2005/8/layout/venn3"/>
    <dgm:cxn modelId="{FC598DA6-E7B9-4965-88F2-5AD41BE7C7BE}" type="presOf" srcId="{C9127932-3A78-4557-B716-4DD71CE7438F}" destId="{6FAB822A-A527-4C37-8A93-6B20A01C6E98}" srcOrd="0" destOrd="0" presId="urn:microsoft.com/office/officeart/2005/8/layout/venn3"/>
    <dgm:cxn modelId="{E4C48BC3-868A-4112-970A-182D39D27AE6}" type="presParOf" srcId="{08C75D6D-7DE8-44FA-AEA9-6FA9E8652BA5}" destId="{6FAB822A-A527-4C37-8A93-6B20A01C6E98}" srcOrd="0" destOrd="0" presId="urn:microsoft.com/office/officeart/2005/8/layout/venn3"/>
    <dgm:cxn modelId="{4C23767F-1CEB-41EB-A93F-F7D90220A6CC}" type="presParOf" srcId="{08C75D6D-7DE8-44FA-AEA9-6FA9E8652BA5}" destId="{D76E395F-2A57-47EE-9443-E48BF9CD09AD}" srcOrd="1" destOrd="0" presId="urn:microsoft.com/office/officeart/2005/8/layout/venn3"/>
    <dgm:cxn modelId="{C41F629E-430C-456B-9E38-7A07FC56BDFF}" type="presParOf" srcId="{08C75D6D-7DE8-44FA-AEA9-6FA9E8652BA5}" destId="{4F447E03-FE5E-45ED-9DF9-BA10C42B0F4D}" srcOrd="2" destOrd="0" presId="urn:microsoft.com/office/officeart/2005/8/layout/venn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4F2E31-4C8B-4026-A9B7-70C1530A08E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EDEE441C-D017-4477-AA9A-3C692072F9B5}">
      <dgm:prSet phldrT="[Text]"/>
      <dgm:spPr>
        <a:solidFill>
          <a:srgbClr val="00A3A3"/>
        </a:solidFill>
        <a:ln>
          <a:solidFill>
            <a:srgbClr val="00A3A3"/>
          </a:solidFill>
        </a:ln>
      </dgm:spPr>
      <dgm:t>
        <a:bodyPr/>
        <a:lstStyle/>
        <a:p>
          <a:r>
            <a:rPr lang="el-GR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Περιφέρεια</a:t>
          </a:r>
          <a:endParaRPr lang="el-GR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2BF1EDD-D3DC-4415-BE6C-00B2A0035AEC}" type="parTrans" cxnId="{85A60409-9595-4466-8B59-243E09758EFE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DBE5810-ACF6-4D10-9E3B-B2FD284EF270}" type="sibTrans" cxnId="{85A60409-9595-4466-8B59-243E09758EFE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E6BEED0-B95A-4DD8-8058-9B2060CE7CA2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Αν. Μακεδονίας-Θράκης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1A81116-E832-405D-B27C-93934A4F3F11}" type="parTrans" cxnId="{0CEBFB56-35AF-4325-8A6E-39293F543B5D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E4D4CE9-7F30-4FEF-832A-AB63D7DFB06D}" type="sibTrans" cxnId="{0CEBFB56-35AF-4325-8A6E-39293F543B5D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1226B34-1E30-463A-B666-3CCEA36140D3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Δυτικής Μακεδονίας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9DF1E66-AA74-4788-AAEC-13DDF2A9809B}" type="parTrans" cxnId="{DF60A840-9234-4AB0-AA50-25105C876D8D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301B519-FFC7-4CE4-9924-A174A541269E}" type="sibTrans" cxnId="{DF60A840-9234-4AB0-AA50-25105C876D8D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24FC60B-7F4F-4F9D-8F87-1747B95C9CD4}">
      <dgm:prSet phldrT="[Text]"/>
      <dgm:spPr>
        <a:solidFill>
          <a:srgbClr val="00A3A3"/>
        </a:solidFill>
        <a:ln>
          <a:solidFill>
            <a:srgbClr val="00A3A3"/>
          </a:solidFill>
        </a:ln>
      </dgm:spPr>
      <dgm:t>
        <a:bodyPr/>
        <a:lstStyle/>
        <a:p>
          <a:r>
            <a:rPr lang="el-GR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Δήμος</a:t>
          </a:r>
          <a:endParaRPr lang="el-GR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6DAD0E7-2E4F-44CF-810B-CE801F0D81C8}" type="parTrans" cxnId="{79D92999-90DF-4D94-B22E-6A77B149D4C7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F429BE9-28D5-4E53-B268-1CF818E1EE8A}" type="sibTrans" cxnId="{79D92999-90DF-4D94-B22E-6A77B149D4C7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783AB91-5EE7-45C9-ADD9-742E43A59CC7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Κεντρικής Μακεδονίας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8521828-97F9-477E-81C0-6BA731D48DA2}" type="parTrans" cxnId="{32C2F0BC-1509-4129-91A1-86D25FA7345C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BB91637-444B-42B6-83FD-9A8501126A0B}" type="sibTrans" cxnId="{32C2F0BC-1509-4129-91A1-86D25FA7345C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4FDFA3C-6A36-4F72-B7F0-1F5FFE34F229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Ηπείρου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05EAC53-2CDD-4363-BE1E-FD5C10E94035}" type="parTrans" cxnId="{5FA7714C-91FF-4DA4-B084-39A77D7CC88F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1DB9D8A-9E19-4416-8C80-1612993A5CF3}" type="sibTrans" cxnId="{5FA7714C-91FF-4DA4-B084-39A77D7CC88F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A97D94F-F5D7-41D0-A0B3-9AA2E07F80DC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Θεσσαλίας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6B92529-8AAE-4F34-88ED-9E8E0423947F}" type="parTrans" cxnId="{86CFA701-C9BC-4D34-B87F-BC23E0650710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3695942-E125-4D5D-9B56-C45D9C13A38B}" type="sibTrans" cxnId="{86CFA701-C9BC-4D34-B87F-BC23E0650710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4D34864-56D7-4C0B-8693-4A52532C8E10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Ιονίων Νήσων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ABE01C8-48F2-41BF-B439-D2272A254727}" type="parTrans" cxnId="{24133C76-6CBF-4E28-8D55-C7BE024BFB4F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A864B54-D4A8-466C-9296-52DAD2C4C936}" type="sibTrans" cxnId="{24133C76-6CBF-4E28-8D55-C7BE024BFB4F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0F4E444-5545-4AED-872B-17056F2FFF9C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Δυτικής Ελλάδας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1B1535A-8BC0-413D-BCCE-F74EA1446DF7}" type="parTrans" cxnId="{5112F89D-501A-4FCD-8E30-253CDB709CA5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D9784F6-61BA-4F11-BAC9-2497A79D8B7A}" type="sibTrans" cxnId="{5112F89D-501A-4FCD-8E30-253CDB709CA5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1567142-FB19-476B-86CA-6E71FC3AFC65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Στερεάς Ελλάδας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8A1B11C-0D94-40CA-A7C2-9F3E0C118F1B}" type="parTrans" cxnId="{AFFE4199-1C0A-4F4D-8F96-E5E39A1B0A2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17DD839-9C44-469F-B111-9C0F18FF1CCF}" type="sibTrans" cxnId="{AFFE4199-1C0A-4F4D-8F96-E5E39A1B0A2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7A6A90F-C617-4208-B041-35DAD3A60C5B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Αττικής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241B4C-5592-4615-8F4A-7DB76A7EE2EC}" type="parTrans" cxnId="{B2EB3E6B-B083-445E-A314-5708D2C19F05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02EE488-A2F4-43DC-B66A-B4014ECF0341}" type="sibTrans" cxnId="{B2EB3E6B-B083-445E-A314-5708D2C19F05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47D7362-20E2-480F-8934-D1385CC832CA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Πελοποννήσου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BED2A2E-3242-4E21-A2CC-879E4D9B3978}" type="parTrans" cxnId="{398FEAFA-473B-41ED-BD7A-976EABE1D54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1D94826-6629-406E-A3F5-2CE7DDB50E83}" type="sibTrans" cxnId="{398FEAFA-473B-41ED-BD7A-976EABE1D54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7A31035-0218-49EE-97E1-0913792CB97C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Βορείου Αιγαίου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3AEB305-B3CF-4E41-8C12-7874762A13CD}" type="parTrans" cxnId="{5FACDE44-C13E-4206-ACE7-2E8C100F7F2E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2E219EB-98E1-4A00-92ED-B04D12228001}" type="sibTrans" cxnId="{5FACDE44-C13E-4206-ACE7-2E8C100F7F2E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E4E2EE-B09A-4581-BED3-4F91F567B9EF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Νοτίου Αιγαίου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26382C8-4F01-4678-95DD-764C51D6E70D}" type="parTrans" cxnId="{273BF189-D1EC-409F-93FB-BC13D2F5801A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F5DED47-961F-484D-9B69-4A5EBE6568D4}" type="sibTrans" cxnId="{273BF189-D1EC-409F-93FB-BC13D2F5801A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A3E2ABA-8125-46FC-8A08-62C9DDF7C238}">
      <dgm:prSet phldrT="[Text]"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Κρήτης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4B6ABA7-1660-45AD-9857-D997F3ACF062}" type="parTrans" cxnId="{2FD15126-36D5-46CA-9BF7-EB8D315BE46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229BAE2-665B-4DA7-936B-CA941D9449A3}" type="sibTrans" cxnId="{2FD15126-36D5-46CA-9BF7-EB8D315BE46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3B64F79-0572-4971-ACB3-86D8BA0DDE41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Δράμας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365D5E7-E136-4E69-A72D-942D503B777A}" type="parTrans" cxnId="{116F292C-4E33-40E1-A37F-E69CFDFC885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8C14D96-3808-4E64-AC98-B4A947083892}" type="sibTrans" cxnId="{116F292C-4E33-40E1-A37F-E69CFDFC885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871C4F4-532B-44B4-B0EC-6CD96A883448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Γρεβενών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DA70D08-E0B0-4039-8587-18134FB9FEA1}" type="parTrans" cxnId="{5974876C-7272-4C09-86C2-DB25F77025D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ECAA27B-4C6E-4FC0-980A-B534F13E1EA4}" type="sibTrans" cxnId="{5974876C-7272-4C09-86C2-DB25F77025D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B93B9CE-CDA5-47DA-BD4D-282769A3A001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Ιωαννίνων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938BA17-2F84-4A47-B66C-2F6E2D568C56}" type="parTrans" cxnId="{2A7751E1-E445-42FF-911F-18513DBB0753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3DEEB67-43C2-4F86-814F-36DAAC7F4ED6}" type="sibTrans" cxnId="{2A7751E1-E445-42FF-911F-18513DBB0753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225684A-E3CE-4041-869A-148DDE1905E2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Καρδίτσας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A09EE31-AC88-4C17-B992-79966892E6CA}" type="parTrans" cxnId="{0EC5EB47-5C19-4ABC-976D-F101F785E9AC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403BBAE-9991-4522-BB7A-FD43497A7410}" type="sibTrans" cxnId="{0EC5EB47-5C19-4ABC-976D-F101F785E9AC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89C55E2-B223-4818-A634-3B88FACA0A34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Λευκάδας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639EADD-F1A9-4969-A9CD-D1A1C8F2B4E4}" type="parTrans" cxnId="{E422DDA2-6D57-4571-9EB6-7ACBE5A0773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870ECA2-1AAF-4732-BD22-A7BF0F7E6210}" type="sibTrans" cxnId="{E422DDA2-6D57-4571-9EB6-7ACBE5A07734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B724D4F-A975-48B0-8E88-B8BB1D633E5B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Ι.Π. Μεσολογγίου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580B1B4-1A8E-429B-B04A-7C90ED0D8088}" type="parTrans" cxnId="{290C348D-EFA2-4892-AA13-6BBBDC776848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9F93BDC-EE16-4D15-AA4B-F3454EE561DB}" type="sibTrans" cxnId="{290C348D-EFA2-4892-AA13-6BBBDC776848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DA54264-9FB3-4E9F-9BCF-A4990A3C22E2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Χαλκίδας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01065DC-7F75-494F-8C75-CC3E6F3DD7A6}" type="parTrans" cxnId="{A7819127-5C56-4B9A-B8DC-845EA2687839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B545070-0521-418D-B020-60B62FAE7BC7}" type="sibTrans" cxnId="{A7819127-5C56-4B9A-B8DC-845EA2687839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9C89FB8-7B28-4671-B524-2150640348C1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Καλλιθέας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702FEEF-C9BF-4266-9243-791AFD53EDCC}" type="parTrans" cxnId="{C72618D9-C6E1-4471-821B-EEA7166F5BF8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5CF7616-36CA-4388-9A2C-87FEFCA6C412}" type="sibTrans" cxnId="{C72618D9-C6E1-4471-821B-EEA7166F5BF8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BDD8B0A-65CE-435A-A52F-D8F89B4B0A18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Τρίπολης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E2D30CB-FC96-447B-BA41-32227A526C8D}" type="parTrans" cxnId="{E367EA9E-9921-4AD4-884C-A4E48D592B52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5332D6D-D910-48A1-B5BF-D41EB5EE6B6F}" type="sibTrans" cxnId="{E367EA9E-9921-4AD4-884C-A4E48D592B52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FB090B1-F717-40A1-98FB-93FA4450819E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Σάμου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D5DE683-929D-4DB5-972F-0ADB68BD146A}" type="parTrans" cxnId="{C724CA11-FC32-484C-A853-441761F8145A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08E969-D808-4873-8A6C-32AB07CAB518}" type="sibTrans" cxnId="{C724CA11-FC32-484C-A853-441761F8145A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CFE69A7-D57E-414A-97EE-5115D2564C33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Σύρου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B56F5B9-C78E-498D-9031-27EE4AE5ABA5}" type="parTrans" cxnId="{993927AB-A22A-4EDF-8BFD-6FD2772B3B63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E28E6EB-7CC0-4F8E-A999-89C80D359577}" type="sibTrans" cxnId="{993927AB-A22A-4EDF-8BFD-6FD2772B3B63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49FA457-9C64-44B4-AD98-25E37D0B14DE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err="1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Μαλεβιζίου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37D998-864A-4C02-B28D-730D6DEA183E}" type="parTrans" cxnId="{9BF6C6DE-0799-45D3-B49B-7D60632EC339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FAB43E6-1323-42AD-95AE-6C5A77F37858}" type="sibTrans" cxnId="{9BF6C6DE-0799-45D3-B49B-7D60632EC339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17D9C28-0C40-4200-AD06-5A9FDDD1C5BF}">
      <dgm:prSet/>
      <dgm:spPr>
        <a:solidFill>
          <a:schemeClr val="bg1">
            <a:alpha val="90000"/>
          </a:schemeClr>
        </a:solidFill>
        <a:ln>
          <a:solidFill>
            <a:srgbClr val="00A3A3">
              <a:alpha val="90000"/>
            </a:srgbClr>
          </a:solidFill>
        </a:ln>
      </dgm:spPr>
      <dgm:t>
        <a:bodyPr/>
        <a:lstStyle/>
        <a:p>
          <a:pPr marL="177800" indent="-177800"/>
          <a:r>
            <a:rPr lang="el-GR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Έδεσσας</a:t>
          </a:r>
          <a:endParaRPr lang="el-GR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C94E65B-A084-4D5C-8DB7-88B7D89F3175}" type="sibTrans" cxnId="{BB898212-E628-4CC8-99F1-13AB5EF07E5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9146856-3853-490E-8DD1-9076E1DF255D}" type="parTrans" cxnId="{BB898212-E628-4CC8-99F1-13AB5EF07E51}">
      <dgm:prSet/>
      <dgm:spPr/>
      <dgm:t>
        <a:bodyPr/>
        <a:lstStyle/>
        <a:p>
          <a:endParaRPr lang="el-GR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BD7835C-BCEE-46C9-8C73-DD9AD1C226DB}" type="pres">
      <dgm:prSet presAssocID="{714F2E31-4C8B-4026-A9B7-70C1530A08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72DF77CA-7AE4-4D64-A518-43777606DFB7}" type="pres">
      <dgm:prSet presAssocID="{EDEE441C-D017-4477-AA9A-3C692072F9B5}" presName="composite" presStyleCnt="0"/>
      <dgm:spPr/>
    </dgm:pt>
    <dgm:pt modelId="{7886A6B3-9E44-4075-9D5D-B8B646051ED4}" type="pres">
      <dgm:prSet presAssocID="{EDEE441C-D017-4477-AA9A-3C692072F9B5}" presName="parTx" presStyleLbl="alignNode1" presStyleIdx="0" presStyleCnt="2" custLinFactNeighborX="-1" custLinFactNeighborY="-1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90739C1-D5D9-444E-BCFB-B9845A0DB4B6}" type="pres">
      <dgm:prSet presAssocID="{EDEE441C-D017-4477-AA9A-3C692072F9B5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A015397-3E94-4133-A5AB-E9445E8679C9}" type="pres">
      <dgm:prSet presAssocID="{FDBE5810-ACF6-4D10-9E3B-B2FD284EF270}" presName="space" presStyleCnt="0"/>
      <dgm:spPr/>
    </dgm:pt>
    <dgm:pt modelId="{BC92AA35-E5E5-4DFD-9889-0529B19D3FD9}" type="pres">
      <dgm:prSet presAssocID="{D24FC60B-7F4F-4F9D-8F87-1747B95C9CD4}" presName="composite" presStyleCnt="0"/>
      <dgm:spPr/>
    </dgm:pt>
    <dgm:pt modelId="{1616E1AD-DF9D-4ECA-A7C8-FD4857589B44}" type="pres">
      <dgm:prSet presAssocID="{D24FC60B-7F4F-4F9D-8F87-1747B95C9CD4}" presName="parTx" presStyleLbl="alignNode1" presStyleIdx="1" presStyleCnt="2" custLinFactNeighborX="-104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FBB1206-0A54-4A5A-860E-A7E54D639547}" type="pres">
      <dgm:prSet presAssocID="{D24FC60B-7F4F-4F9D-8F87-1747B95C9CD4}" presName="desTx" presStyleLbl="alignAccFollowNode1" presStyleIdx="1" presStyleCnt="2" custLinFactNeighborX="-1048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287D94B6-13D5-4720-8FFD-F0B784329414}" type="presOf" srcId="{1CFE69A7-D57E-414A-97EE-5115D2564C33}" destId="{DFBB1206-0A54-4A5A-860E-A7E54D639547}" srcOrd="0" destOrd="11" presId="urn:microsoft.com/office/officeart/2005/8/layout/hList1"/>
    <dgm:cxn modelId="{C724CA11-FC32-484C-A853-441761F8145A}" srcId="{D24FC60B-7F4F-4F9D-8F87-1747B95C9CD4}" destId="{3FB090B1-F717-40A1-98FB-93FA4450819E}" srcOrd="10" destOrd="0" parTransId="{FD5DE683-929D-4DB5-972F-0ADB68BD146A}" sibTransId="{ED08E969-D808-4873-8A6C-32AB07CAB518}"/>
    <dgm:cxn modelId="{E3B97226-C367-4DB8-A17F-08A31F73C701}" type="presOf" srcId="{3FB090B1-F717-40A1-98FB-93FA4450819E}" destId="{DFBB1206-0A54-4A5A-860E-A7E54D639547}" srcOrd="0" destOrd="10" presId="urn:microsoft.com/office/officeart/2005/8/layout/hList1"/>
    <dgm:cxn modelId="{85A60409-9595-4466-8B59-243E09758EFE}" srcId="{714F2E31-4C8B-4026-A9B7-70C1530A08E8}" destId="{EDEE441C-D017-4477-AA9A-3C692072F9B5}" srcOrd="0" destOrd="0" parTransId="{A2BF1EDD-D3DC-4415-BE6C-00B2A0035AEC}" sibTransId="{FDBE5810-ACF6-4D10-9E3B-B2FD284EF270}"/>
    <dgm:cxn modelId="{ED1B7C45-4F5C-4582-9FA5-A2AB4F297643}" type="presOf" srcId="{71226B34-1E30-463A-B666-3CCEA36140D3}" destId="{890739C1-D5D9-444E-BCFB-B9845A0DB4B6}" srcOrd="0" destOrd="2" presId="urn:microsoft.com/office/officeart/2005/8/layout/hList1"/>
    <dgm:cxn modelId="{9BF6C6DE-0799-45D3-B49B-7D60632EC339}" srcId="{D24FC60B-7F4F-4F9D-8F87-1747B95C9CD4}" destId="{A49FA457-9C64-44B4-AD98-25E37D0B14DE}" srcOrd="12" destOrd="0" parTransId="{CE37D998-864A-4C02-B28D-730D6DEA183E}" sibTransId="{3FAB43E6-1323-42AD-95AE-6C5A77F37858}"/>
    <dgm:cxn modelId="{9E1653CF-AE8E-4620-8ECD-4B466BE8D801}" type="presOf" srcId="{B4D34864-56D7-4C0B-8693-4A52532C8E10}" destId="{890739C1-D5D9-444E-BCFB-B9845A0DB4B6}" srcOrd="0" destOrd="5" presId="urn:microsoft.com/office/officeart/2005/8/layout/hList1"/>
    <dgm:cxn modelId="{5974876C-7272-4C09-86C2-DB25F77025D1}" srcId="{D24FC60B-7F4F-4F9D-8F87-1747B95C9CD4}" destId="{B871C4F4-532B-44B4-B0EC-6CD96A883448}" srcOrd="2" destOrd="0" parTransId="{0DA70D08-E0B0-4039-8587-18134FB9FEA1}" sibTransId="{DECAA27B-4C6E-4FC0-980A-B534F13E1EA4}"/>
    <dgm:cxn modelId="{38AE87C4-81DD-4022-9DF8-77EC62672EB9}" type="presOf" srcId="{EDEE441C-D017-4477-AA9A-3C692072F9B5}" destId="{7886A6B3-9E44-4075-9D5D-B8B646051ED4}" srcOrd="0" destOrd="0" presId="urn:microsoft.com/office/officeart/2005/8/layout/hList1"/>
    <dgm:cxn modelId="{0EC5EB47-5C19-4ABC-976D-F101F785E9AC}" srcId="{D24FC60B-7F4F-4F9D-8F87-1747B95C9CD4}" destId="{7225684A-E3CE-4041-869A-148DDE1905E2}" srcOrd="4" destOrd="0" parTransId="{FA09EE31-AC88-4C17-B992-79966892E6CA}" sibTransId="{3403BBAE-9991-4522-BB7A-FD43497A7410}"/>
    <dgm:cxn modelId="{E422DDA2-6D57-4571-9EB6-7ACBE5A07734}" srcId="{D24FC60B-7F4F-4F9D-8F87-1747B95C9CD4}" destId="{489C55E2-B223-4818-A634-3B88FACA0A34}" srcOrd="5" destOrd="0" parTransId="{1639EADD-F1A9-4969-A9CD-D1A1C8F2B4E4}" sibTransId="{E870ECA2-1AAF-4732-BD22-A7BF0F7E6210}"/>
    <dgm:cxn modelId="{0CEBFB56-35AF-4325-8A6E-39293F543B5D}" srcId="{EDEE441C-D017-4477-AA9A-3C692072F9B5}" destId="{EE6BEED0-B95A-4DD8-8058-9B2060CE7CA2}" srcOrd="0" destOrd="0" parTransId="{01A81116-E832-405D-B27C-93934A4F3F11}" sibTransId="{AE4D4CE9-7F30-4FEF-832A-AB63D7DFB06D}"/>
    <dgm:cxn modelId="{AFFE4199-1C0A-4F4D-8F96-E5E39A1B0A24}" srcId="{EDEE441C-D017-4477-AA9A-3C692072F9B5}" destId="{D1567142-FB19-476B-86CA-6E71FC3AFC65}" srcOrd="7" destOrd="0" parTransId="{38A1B11C-0D94-40CA-A7C2-9F3E0C118F1B}" sibTransId="{A17DD839-9C44-469F-B111-9C0F18FF1CCF}"/>
    <dgm:cxn modelId="{A7819127-5C56-4B9A-B8DC-845EA2687839}" srcId="{D24FC60B-7F4F-4F9D-8F87-1747B95C9CD4}" destId="{CDA54264-9FB3-4E9F-9BCF-A4990A3C22E2}" srcOrd="7" destOrd="0" parTransId="{001065DC-7F75-494F-8C75-CC3E6F3DD7A6}" sibTransId="{8B545070-0521-418D-B020-60B62FAE7BC7}"/>
    <dgm:cxn modelId="{9AA76A9A-36E5-4CF3-B17C-71E5D2076D1B}" type="presOf" srcId="{19C89FB8-7B28-4671-B524-2150640348C1}" destId="{DFBB1206-0A54-4A5A-860E-A7E54D639547}" srcOrd="0" destOrd="8" presId="urn:microsoft.com/office/officeart/2005/8/layout/hList1"/>
    <dgm:cxn modelId="{9191CD07-4144-4DD1-BE4B-E25B323683AC}" type="presOf" srcId="{EE6BEED0-B95A-4DD8-8058-9B2060CE7CA2}" destId="{890739C1-D5D9-444E-BCFB-B9845A0DB4B6}" srcOrd="0" destOrd="0" presId="urn:microsoft.com/office/officeart/2005/8/layout/hList1"/>
    <dgm:cxn modelId="{1AB1123C-9725-4841-AAED-C14BAA2C33E0}" type="presOf" srcId="{07A31035-0218-49EE-97E1-0913792CB97C}" destId="{890739C1-D5D9-444E-BCFB-B9845A0DB4B6}" srcOrd="0" destOrd="10" presId="urn:microsoft.com/office/officeart/2005/8/layout/hList1"/>
    <dgm:cxn modelId="{86CFA701-C9BC-4D34-B87F-BC23E0650710}" srcId="{EDEE441C-D017-4477-AA9A-3C692072F9B5}" destId="{DA97D94F-F5D7-41D0-A0B3-9AA2E07F80DC}" srcOrd="4" destOrd="0" parTransId="{56B92529-8AAE-4F34-88ED-9E8E0423947F}" sibTransId="{63695942-E125-4D5D-9B56-C45D9C13A38B}"/>
    <dgm:cxn modelId="{24133C76-6CBF-4E28-8D55-C7BE024BFB4F}" srcId="{EDEE441C-D017-4477-AA9A-3C692072F9B5}" destId="{B4D34864-56D7-4C0B-8693-4A52532C8E10}" srcOrd="5" destOrd="0" parTransId="{3ABE01C8-48F2-41BF-B439-D2272A254727}" sibTransId="{5A864B54-D4A8-466C-9296-52DAD2C4C936}"/>
    <dgm:cxn modelId="{DB0ADEA5-4DD9-4DF2-8F88-C004EEC38A93}" type="presOf" srcId="{CDA54264-9FB3-4E9F-9BCF-A4990A3C22E2}" destId="{DFBB1206-0A54-4A5A-860E-A7E54D639547}" srcOrd="0" destOrd="7" presId="urn:microsoft.com/office/officeart/2005/8/layout/hList1"/>
    <dgm:cxn modelId="{DF60A840-9234-4AB0-AA50-25105C876D8D}" srcId="{EDEE441C-D017-4477-AA9A-3C692072F9B5}" destId="{71226B34-1E30-463A-B666-3CCEA36140D3}" srcOrd="2" destOrd="0" parTransId="{19DF1E66-AA74-4788-AAEC-13DDF2A9809B}" sibTransId="{9301B519-FFC7-4CE4-9924-A174A541269E}"/>
    <dgm:cxn modelId="{BB898212-E628-4CC8-99F1-13AB5EF07E51}" srcId="{D24FC60B-7F4F-4F9D-8F87-1747B95C9CD4}" destId="{F17D9C28-0C40-4200-AD06-5A9FDDD1C5BF}" srcOrd="1" destOrd="0" parTransId="{F9146856-3853-490E-8DD1-9076E1DF255D}" sibTransId="{CC94E65B-A084-4D5C-8DB7-88B7D89F3175}"/>
    <dgm:cxn modelId="{5FACDE44-C13E-4206-ACE7-2E8C100F7F2E}" srcId="{EDEE441C-D017-4477-AA9A-3C692072F9B5}" destId="{07A31035-0218-49EE-97E1-0913792CB97C}" srcOrd="10" destOrd="0" parTransId="{23AEB305-B3CF-4E41-8C12-7874762A13CD}" sibTransId="{52E219EB-98E1-4A00-92ED-B04D12228001}"/>
    <dgm:cxn modelId="{0B795324-B063-4223-9044-56FFEF21F94E}" type="presOf" srcId="{00F4E444-5545-4AED-872B-17056F2FFF9C}" destId="{890739C1-D5D9-444E-BCFB-B9845A0DB4B6}" srcOrd="0" destOrd="6" presId="urn:microsoft.com/office/officeart/2005/8/layout/hList1"/>
    <dgm:cxn modelId="{273BF189-D1EC-409F-93FB-BC13D2F5801A}" srcId="{EDEE441C-D017-4477-AA9A-3C692072F9B5}" destId="{EDE4E2EE-B09A-4581-BED3-4F91F567B9EF}" srcOrd="11" destOrd="0" parTransId="{426382C8-4F01-4678-95DD-764C51D6E70D}" sibTransId="{4F5DED47-961F-484D-9B69-4A5EBE6568D4}"/>
    <dgm:cxn modelId="{D85B69CD-228F-41D7-B14B-35CD5B04A6E6}" type="presOf" srcId="{1B724D4F-A975-48B0-8E88-B8BB1D633E5B}" destId="{DFBB1206-0A54-4A5A-860E-A7E54D639547}" srcOrd="0" destOrd="6" presId="urn:microsoft.com/office/officeart/2005/8/layout/hList1"/>
    <dgm:cxn modelId="{82BB5BF0-E28B-44A8-9986-6D46773BAD45}" type="presOf" srcId="{F17D9C28-0C40-4200-AD06-5A9FDDD1C5BF}" destId="{DFBB1206-0A54-4A5A-860E-A7E54D639547}" srcOrd="0" destOrd="1" presId="urn:microsoft.com/office/officeart/2005/8/layout/hList1"/>
    <dgm:cxn modelId="{2913A470-C1A2-4BC9-8817-3BBB7A45F7F7}" type="presOf" srcId="{B871C4F4-532B-44B4-B0EC-6CD96A883448}" destId="{DFBB1206-0A54-4A5A-860E-A7E54D639547}" srcOrd="0" destOrd="2" presId="urn:microsoft.com/office/officeart/2005/8/layout/hList1"/>
    <dgm:cxn modelId="{5FA7714C-91FF-4DA4-B084-39A77D7CC88F}" srcId="{EDEE441C-D017-4477-AA9A-3C692072F9B5}" destId="{64FDFA3C-6A36-4F72-B7F0-1F5FFE34F229}" srcOrd="3" destOrd="0" parTransId="{405EAC53-2CDD-4363-BE1E-FD5C10E94035}" sibTransId="{01DB9D8A-9E19-4416-8C80-1612993A5CF3}"/>
    <dgm:cxn modelId="{1355B36C-6A18-4BDC-A7C4-E9E0B8170E46}" type="presOf" srcId="{EDE4E2EE-B09A-4581-BED3-4F91F567B9EF}" destId="{890739C1-D5D9-444E-BCFB-B9845A0DB4B6}" srcOrd="0" destOrd="11" presId="urn:microsoft.com/office/officeart/2005/8/layout/hList1"/>
    <dgm:cxn modelId="{D34873FE-2107-4DE9-B90E-832892BA8250}" type="presOf" srcId="{0783AB91-5EE7-45C9-ADD9-742E43A59CC7}" destId="{890739C1-D5D9-444E-BCFB-B9845A0DB4B6}" srcOrd="0" destOrd="1" presId="urn:microsoft.com/office/officeart/2005/8/layout/hList1"/>
    <dgm:cxn modelId="{833A826F-FBBD-4535-AAEF-48E275B32553}" type="presOf" srcId="{714F2E31-4C8B-4026-A9B7-70C1530A08E8}" destId="{3BD7835C-BCEE-46C9-8C73-DD9AD1C226DB}" srcOrd="0" destOrd="0" presId="urn:microsoft.com/office/officeart/2005/8/layout/hList1"/>
    <dgm:cxn modelId="{5112F89D-501A-4FCD-8E30-253CDB709CA5}" srcId="{EDEE441C-D017-4477-AA9A-3C692072F9B5}" destId="{00F4E444-5545-4AED-872B-17056F2FFF9C}" srcOrd="6" destOrd="0" parTransId="{71B1535A-8BC0-413D-BCCE-F74EA1446DF7}" sibTransId="{5D9784F6-61BA-4F11-BAC9-2497A79D8B7A}"/>
    <dgm:cxn modelId="{D8D2A5C9-393C-43A7-BFBA-897349FC0AF0}" type="presOf" srcId="{FA3E2ABA-8125-46FC-8A08-62C9DDF7C238}" destId="{890739C1-D5D9-444E-BCFB-B9845A0DB4B6}" srcOrd="0" destOrd="12" presId="urn:microsoft.com/office/officeart/2005/8/layout/hList1"/>
    <dgm:cxn modelId="{43CCAC94-8B2C-49D8-A02B-D642C4A46B00}" type="presOf" srcId="{3BDD8B0A-65CE-435A-A52F-D8F89B4B0A18}" destId="{DFBB1206-0A54-4A5A-860E-A7E54D639547}" srcOrd="0" destOrd="9" presId="urn:microsoft.com/office/officeart/2005/8/layout/hList1"/>
    <dgm:cxn modelId="{485A347B-2B32-4D29-B434-9A0B039D31D8}" type="presOf" srcId="{489C55E2-B223-4818-A634-3B88FACA0A34}" destId="{DFBB1206-0A54-4A5A-860E-A7E54D639547}" srcOrd="0" destOrd="5" presId="urn:microsoft.com/office/officeart/2005/8/layout/hList1"/>
    <dgm:cxn modelId="{B2EB3E6B-B083-445E-A314-5708D2C19F05}" srcId="{EDEE441C-D017-4477-AA9A-3C692072F9B5}" destId="{37A6A90F-C617-4208-B041-35DAD3A60C5B}" srcOrd="8" destOrd="0" parTransId="{36241B4C-5592-4615-8F4A-7DB76A7EE2EC}" sibTransId="{202EE488-A2F4-43DC-B66A-B4014ECF0341}"/>
    <dgm:cxn modelId="{238E14F5-4487-492C-9D2B-AA3CF908ADFC}" type="presOf" srcId="{A49FA457-9C64-44B4-AD98-25E37D0B14DE}" destId="{DFBB1206-0A54-4A5A-860E-A7E54D639547}" srcOrd="0" destOrd="12" presId="urn:microsoft.com/office/officeart/2005/8/layout/hList1"/>
    <dgm:cxn modelId="{116F292C-4E33-40E1-A37F-E69CFDFC8851}" srcId="{D24FC60B-7F4F-4F9D-8F87-1747B95C9CD4}" destId="{53B64F79-0572-4971-ACB3-86D8BA0DDE41}" srcOrd="0" destOrd="0" parTransId="{4365D5E7-E136-4E69-A72D-942D503B777A}" sibTransId="{D8C14D96-3808-4E64-AC98-B4A947083892}"/>
    <dgm:cxn modelId="{16AF00E4-BD97-4F01-AE42-A4B07EB973E3}" type="presOf" srcId="{D24FC60B-7F4F-4F9D-8F87-1747B95C9CD4}" destId="{1616E1AD-DF9D-4ECA-A7C8-FD4857589B44}" srcOrd="0" destOrd="0" presId="urn:microsoft.com/office/officeart/2005/8/layout/hList1"/>
    <dgm:cxn modelId="{2A7751E1-E445-42FF-911F-18513DBB0753}" srcId="{D24FC60B-7F4F-4F9D-8F87-1747B95C9CD4}" destId="{0B93B9CE-CDA5-47DA-BD4D-282769A3A001}" srcOrd="3" destOrd="0" parTransId="{F938BA17-2F84-4A47-B66C-2F6E2D568C56}" sibTransId="{73DEEB67-43C2-4F86-814F-36DAAC7F4ED6}"/>
    <dgm:cxn modelId="{0453D85C-8C59-42C5-8F16-9AB209FB38E0}" type="presOf" srcId="{D1567142-FB19-476B-86CA-6E71FC3AFC65}" destId="{890739C1-D5D9-444E-BCFB-B9845A0DB4B6}" srcOrd="0" destOrd="7" presId="urn:microsoft.com/office/officeart/2005/8/layout/hList1"/>
    <dgm:cxn modelId="{2FD15126-36D5-46CA-9BF7-EB8D315BE464}" srcId="{EDEE441C-D017-4477-AA9A-3C692072F9B5}" destId="{FA3E2ABA-8125-46FC-8A08-62C9DDF7C238}" srcOrd="12" destOrd="0" parTransId="{34B6ABA7-1660-45AD-9857-D997F3ACF062}" sibTransId="{1229BAE2-665B-4DA7-936B-CA941D9449A3}"/>
    <dgm:cxn modelId="{E367EA9E-9921-4AD4-884C-A4E48D592B52}" srcId="{D24FC60B-7F4F-4F9D-8F87-1747B95C9CD4}" destId="{3BDD8B0A-65CE-435A-A52F-D8F89B4B0A18}" srcOrd="9" destOrd="0" parTransId="{BE2D30CB-FC96-447B-BA41-32227A526C8D}" sibTransId="{D5332D6D-D910-48A1-B5BF-D41EB5EE6B6F}"/>
    <dgm:cxn modelId="{32C2F0BC-1509-4129-91A1-86D25FA7345C}" srcId="{EDEE441C-D017-4477-AA9A-3C692072F9B5}" destId="{0783AB91-5EE7-45C9-ADD9-742E43A59CC7}" srcOrd="1" destOrd="0" parTransId="{A8521828-97F9-477E-81C0-6BA731D48DA2}" sibTransId="{5BB91637-444B-42B6-83FD-9A8501126A0B}"/>
    <dgm:cxn modelId="{398FEAFA-473B-41ED-BD7A-976EABE1D544}" srcId="{EDEE441C-D017-4477-AA9A-3C692072F9B5}" destId="{E47D7362-20E2-480F-8934-D1385CC832CA}" srcOrd="9" destOrd="0" parTransId="{9BED2A2E-3242-4E21-A2CC-879E4D9B3978}" sibTransId="{D1D94826-6629-406E-A3F5-2CE7DDB50E83}"/>
    <dgm:cxn modelId="{AA8F2E71-395C-47F0-AD91-ACF79BA1EF01}" type="presOf" srcId="{37A6A90F-C617-4208-B041-35DAD3A60C5B}" destId="{890739C1-D5D9-444E-BCFB-B9845A0DB4B6}" srcOrd="0" destOrd="8" presId="urn:microsoft.com/office/officeart/2005/8/layout/hList1"/>
    <dgm:cxn modelId="{A9BF67AF-DB4A-4154-987F-F944AD9AB027}" type="presOf" srcId="{E47D7362-20E2-480F-8934-D1385CC832CA}" destId="{890739C1-D5D9-444E-BCFB-B9845A0DB4B6}" srcOrd="0" destOrd="9" presId="urn:microsoft.com/office/officeart/2005/8/layout/hList1"/>
    <dgm:cxn modelId="{7F0A8DD8-AB8B-4EC9-BDC4-1BABDAD4F1F3}" type="presOf" srcId="{DA97D94F-F5D7-41D0-A0B3-9AA2E07F80DC}" destId="{890739C1-D5D9-444E-BCFB-B9845A0DB4B6}" srcOrd="0" destOrd="4" presId="urn:microsoft.com/office/officeart/2005/8/layout/hList1"/>
    <dgm:cxn modelId="{290C348D-EFA2-4892-AA13-6BBBDC776848}" srcId="{D24FC60B-7F4F-4F9D-8F87-1747B95C9CD4}" destId="{1B724D4F-A975-48B0-8E88-B8BB1D633E5B}" srcOrd="6" destOrd="0" parTransId="{7580B1B4-1A8E-429B-B04A-7C90ED0D8088}" sibTransId="{D9F93BDC-EE16-4D15-AA4B-F3454EE561DB}"/>
    <dgm:cxn modelId="{75C620F7-FF96-4F1B-B38B-1C1BEF4565B3}" type="presOf" srcId="{64FDFA3C-6A36-4F72-B7F0-1F5FFE34F229}" destId="{890739C1-D5D9-444E-BCFB-B9845A0DB4B6}" srcOrd="0" destOrd="3" presId="urn:microsoft.com/office/officeart/2005/8/layout/hList1"/>
    <dgm:cxn modelId="{993927AB-A22A-4EDF-8BFD-6FD2772B3B63}" srcId="{D24FC60B-7F4F-4F9D-8F87-1747B95C9CD4}" destId="{1CFE69A7-D57E-414A-97EE-5115D2564C33}" srcOrd="11" destOrd="0" parTransId="{1B56F5B9-C78E-498D-9031-27EE4AE5ABA5}" sibTransId="{9E28E6EB-7CC0-4F8E-A999-89C80D359577}"/>
    <dgm:cxn modelId="{C72618D9-C6E1-4471-821B-EEA7166F5BF8}" srcId="{D24FC60B-7F4F-4F9D-8F87-1747B95C9CD4}" destId="{19C89FB8-7B28-4671-B524-2150640348C1}" srcOrd="8" destOrd="0" parTransId="{2702FEEF-C9BF-4266-9243-791AFD53EDCC}" sibTransId="{C5CF7616-36CA-4388-9A2C-87FEFCA6C412}"/>
    <dgm:cxn modelId="{204391CB-C4C0-44B8-A2F9-1550E0872E8C}" type="presOf" srcId="{53B64F79-0572-4971-ACB3-86D8BA0DDE41}" destId="{DFBB1206-0A54-4A5A-860E-A7E54D639547}" srcOrd="0" destOrd="0" presId="urn:microsoft.com/office/officeart/2005/8/layout/hList1"/>
    <dgm:cxn modelId="{0B526459-CB31-4809-838C-EB3415A09E53}" type="presOf" srcId="{7225684A-E3CE-4041-869A-148DDE1905E2}" destId="{DFBB1206-0A54-4A5A-860E-A7E54D639547}" srcOrd="0" destOrd="4" presId="urn:microsoft.com/office/officeart/2005/8/layout/hList1"/>
    <dgm:cxn modelId="{79D92999-90DF-4D94-B22E-6A77B149D4C7}" srcId="{714F2E31-4C8B-4026-A9B7-70C1530A08E8}" destId="{D24FC60B-7F4F-4F9D-8F87-1747B95C9CD4}" srcOrd="1" destOrd="0" parTransId="{C6DAD0E7-2E4F-44CF-810B-CE801F0D81C8}" sibTransId="{0F429BE9-28D5-4E53-B268-1CF818E1EE8A}"/>
    <dgm:cxn modelId="{ABBDB6E1-86A8-4063-B6AC-337E6854B666}" type="presOf" srcId="{0B93B9CE-CDA5-47DA-BD4D-282769A3A001}" destId="{DFBB1206-0A54-4A5A-860E-A7E54D639547}" srcOrd="0" destOrd="3" presId="urn:microsoft.com/office/officeart/2005/8/layout/hList1"/>
    <dgm:cxn modelId="{7449D1D4-49DB-473B-866E-623973B45A66}" type="presParOf" srcId="{3BD7835C-BCEE-46C9-8C73-DD9AD1C226DB}" destId="{72DF77CA-7AE4-4D64-A518-43777606DFB7}" srcOrd="0" destOrd="0" presId="urn:microsoft.com/office/officeart/2005/8/layout/hList1"/>
    <dgm:cxn modelId="{A9A763E0-C9CD-4D01-9F65-FDA6A1B89C85}" type="presParOf" srcId="{72DF77CA-7AE4-4D64-A518-43777606DFB7}" destId="{7886A6B3-9E44-4075-9D5D-B8B646051ED4}" srcOrd="0" destOrd="0" presId="urn:microsoft.com/office/officeart/2005/8/layout/hList1"/>
    <dgm:cxn modelId="{C284DAE7-540D-47F7-87CA-BE839949624F}" type="presParOf" srcId="{72DF77CA-7AE4-4D64-A518-43777606DFB7}" destId="{890739C1-D5D9-444E-BCFB-B9845A0DB4B6}" srcOrd="1" destOrd="0" presId="urn:microsoft.com/office/officeart/2005/8/layout/hList1"/>
    <dgm:cxn modelId="{048BC966-CCFB-46F8-955F-4432BC90C3F6}" type="presParOf" srcId="{3BD7835C-BCEE-46C9-8C73-DD9AD1C226DB}" destId="{BA015397-3E94-4133-A5AB-E9445E8679C9}" srcOrd="1" destOrd="0" presId="urn:microsoft.com/office/officeart/2005/8/layout/hList1"/>
    <dgm:cxn modelId="{DE968BFA-D49A-4544-BB20-4D706FC4B191}" type="presParOf" srcId="{3BD7835C-BCEE-46C9-8C73-DD9AD1C226DB}" destId="{BC92AA35-E5E5-4DFD-9889-0529B19D3FD9}" srcOrd="2" destOrd="0" presId="urn:microsoft.com/office/officeart/2005/8/layout/hList1"/>
    <dgm:cxn modelId="{104727BE-049A-4291-8C8A-DB163279B8E4}" type="presParOf" srcId="{BC92AA35-E5E5-4DFD-9889-0529B19D3FD9}" destId="{1616E1AD-DF9D-4ECA-A7C8-FD4857589B44}" srcOrd="0" destOrd="0" presId="urn:microsoft.com/office/officeart/2005/8/layout/hList1"/>
    <dgm:cxn modelId="{751FF105-B42C-43C7-9FA3-4083DEC9F820}" type="presParOf" srcId="{BC92AA35-E5E5-4DFD-9889-0529B19D3FD9}" destId="{DFBB1206-0A54-4A5A-860E-A7E54D639547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8BEEA-5CEE-417A-962A-B95A7312F0B6}">
      <dsp:nvSpPr>
        <dsp:cNvPr id="0" name=""/>
        <dsp:cNvSpPr/>
      </dsp:nvSpPr>
      <dsp:spPr>
        <a:xfrm>
          <a:off x="0" y="2346874"/>
          <a:ext cx="5976664" cy="1539803"/>
        </a:xfrm>
        <a:prstGeom prst="rect">
          <a:avLst/>
        </a:prstGeom>
        <a:solidFill>
          <a:srgbClr val="00A3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2400000"/>
          </a:lightRig>
        </a:scene3d>
        <a:sp3d extrusionH="76200" prstMaterial="softEdge">
          <a:bevelT/>
          <a:bevelB prst="angle"/>
          <a:extrusionClr>
            <a:srgbClr val="00A3A3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7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Εγγυημένο Κοινωνικό Εισόδημα </a:t>
          </a:r>
          <a:endParaRPr lang="en-US" sz="27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2346874"/>
        <a:ext cx="5976664" cy="1539803"/>
      </dsp:txXfrm>
    </dsp:sp>
    <dsp:sp modelId="{9C6F4722-828E-494F-8FC4-498C7E2F74D4}">
      <dsp:nvSpPr>
        <dsp:cNvPr id="0" name=""/>
        <dsp:cNvSpPr/>
      </dsp:nvSpPr>
      <dsp:spPr>
        <a:xfrm rot="10800000">
          <a:off x="0" y="0"/>
          <a:ext cx="5976664" cy="2368218"/>
        </a:xfrm>
        <a:prstGeom prst="upArrowCallout">
          <a:avLst/>
        </a:prstGeom>
        <a:solidFill>
          <a:srgbClr val="95C11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2400000"/>
          </a:lightRig>
        </a:scene3d>
        <a:sp3d extrusionH="76200" contourW="12700" prstMaterial="dkEdge">
          <a:bevelT/>
          <a:bevelB prst="angle"/>
          <a:extrusionClr>
            <a:srgbClr val="00A3A3"/>
          </a:extrusionClr>
          <a:contourClr>
            <a:schemeClr val="bg1">
              <a:lumMod val="75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7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Το Πιλοτικό</a:t>
          </a:r>
          <a:r>
            <a:rPr lang="en-US" sz="27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27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Πρόγραμμα </a:t>
          </a:r>
          <a:r>
            <a:rPr lang="en-US" sz="2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/>
          </a:r>
          <a:br>
            <a:rPr lang="en-US" sz="2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l-GR" sz="2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Ελάχιστου Εγγυημένου Εισοδήματος</a:t>
          </a:r>
          <a:endParaRPr lang="en-US" sz="2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0"/>
        <a:ext cx="5976664" cy="15387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6CEBD-C095-4EF6-8AF3-C4C92355A4F7}">
      <dsp:nvSpPr>
        <dsp:cNvPr id="0" name=""/>
        <dsp:cNvSpPr/>
      </dsp:nvSpPr>
      <dsp:spPr>
        <a:xfrm rot="16200000">
          <a:off x="1331259" y="-54217"/>
          <a:ext cx="3167898" cy="4717407"/>
        </a:xfrm>
        <a:prstGeom prst="round2SameRect">
          <a:avLst>
            <a:gd name="adj1" fmla="val 16670"/>
            <a:gd name="adj2" fmla="val 0"/>
          </a:avLst>
        </a:prstGeom>
        <a:solidFill>
          <a:srgbClr val="95C11F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>
            <a:rot lat="0" lon="0" rev="1800000"/>
          </a:lightRig>
        </a:scene3d>
        <a:sp3d>
          <a:bevelT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254000" rIns="228600" bIns="2540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4000" kern="1200" dirty="0" smtClean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40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Ενεργώ</a:t>
          </a:r>
          <a:endParaRPr lang="en-US" sz="40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5400000">
        <a:off x="711177" y="875209"/>
        <a:ext cx="4562735" cy="2858554"/>
      </dsp:txXfrm>
    </dsp:sp>
    <dsp:sp modelId="{7B997174-E002-4014-88DD-F05526BAE6AF}">
      <dsp:nvSpPr>
        <dsp:cNvPr id="0" name=""/>
        <dsp:cNvSpPr/>
      </dsp:nvSpPr>
      <dsp:spPr>
        <a:xfrm rot="5400000">
          <a:off x="3284522" y="828247"/>
          <a:ext cx="3167898" cy="2952478"/>
        </a:xfrm>
        <a:prstGeom prst="round2SameRect">
          <a:avLst>
            <a:gd name="adj1" fmla="val 16670"/>
            <a:gd name="adj2" fmla="val 0"/>
          </a:avLst>
        </a:prstGeom>
        <a:solidFill>
          <a:srgbClr val="00A3A3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>
            <a:rot lat="0" lon="0" rev="1800000"/>
          </a:lightRig>
        </a:scene3d>
        <a:sp3d>
          <a:bevelT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54000" rIns="152400" bIns="2540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40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Εγγυημένο Κοινωνικό Εισόδημα</a:t>
          </a:r>
          <a:endParaRPr lang="en-US" sz="40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3392232" y="864691"/>
        <a:ext cx="2808324" cy="2879590"/>
      </dsp:txXfrm>
    </dsp:sp>
    <dsp:sp modelId="{6DE26BF0-E3B3-4420-AD4F-E0C6270649E1}">
      <dsp:nvSpPr>
        <dsp:cNvPr id="0" name=""/>
        <dsp:cNvSpPr/>
      </dsp:nvSpPr>
      <dsp:spPr>
        <a:xfrm>
          <a:off x="2915023" y="0"/>
          <a:ext cx="1892807" cy="189271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95C11F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>
            <a:rot lat="0" lon="0" rev="1800000"/>
          </a:lightRig>
        </a:scene3d>
        <a:sp3d>
          <a:bevelT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97909-D5A6-4E73-86C1-AD833778A945}">
      <dsp:nvSpPr>
        <dsp:cNvPr id="0" name=""/>
        <dsp:cNvSpPr/>
      </dsp:nvSpPr>
      <dsp:spPr>
        <a:xfrm rot="10800000">
          <a:off x="2915023" y="2715796"/>
          <a:ext cx="1892807" cy="189271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00A3A3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>
            <a:rot lat="0" lon="0" rev="1800000"/>
          </a:lightRig>
        </a:scene3d>
        <a:sp3d>
          <a:bevelT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3DE7F-A8A6-443D-9A26-80AEEDBD55BE}">
      <dsp:nvSpPr>
        <dsp:cNvPr id="0" name=""/>
        <dsp:cNvSpPr/>
      </dsp:nvSpPr>
      <dsp:spPr>
        <a:xfrm>
          <a:off x="3549627" y="770"/>
          <a:ext cx="3049401" cy="1379195"/>
        </a:xfrm>
        <a:prstGeom prst="rect">
          <a:avLst/>
        </a:prstGeom>
        <a:solidFill>
          <a:srgbClr val="00A3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1. Διαμονή </a:t>
          </a:r>
          <a:endParaRPr lang="el-GR" sz="39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549627" y="770"/>
        <a:ext cx="3049401" cy="1379195"/>
      </dsp:txXfrm>
    </dsp:sp>
    <dsp:sp modelId="{70189273-4037-4A00-A509-4DB2888FED0E}">
      <dsp:nvSpPr>
        <dsp:cNvPr id="0" name=""/>
        <dsp:cNvSpPr/>
      </dsp:nvSpPr>
      <dsp:spPr>
        <a:xfrm>
          <a:off x="2047683" y="770"/>
          <a:ext cx="1365403" cy="13791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EA381-7F4A-4516-B389-F582ABC9AD59}">
      <dsp:nvSpPr>
        <dsp:cNvPr id="0" name=""/>
        <dsp:cNvSpPr/>
      </dsp:nvSpPr>
      <dsp:spPr>
        <a:xfrm>
          <a:off x="2047683" y="1607533"/>
          <a:ext cx="3049401" cy="1379195"/>
        </a:xfrm>
        <a:prstGeom prst="rect">
          <a:avLst/>
        </a:prstGeom>
        <a:solidFill>
          <a:srgbClr val="00A3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2. Εισόδημα </a:t>
          </a:r>
        </a:p>
      </dsp:txBody>
      <dsp:txXfrm>
        <a:off x="2047683" y="1607533"/>
        <a:ext cx="3049401" cy="1379195"/>
      </dsp:txXfrm>
    </dsp:sp>
    <dsp:sp modelId="{A0F1C1EB-11B6-4E0C-81C0-9945148DBEC3}">
      <dsp:nvSpPr>
        <dsp:cNvPr id="0" name=""/>
        <dsp:cNvSpPr/>
      </dsp:nvSpPr>
      <dsp:spPr>
        <a:xfrm>
          <a:off x="5233625" y="1607533"/>
          <a:ext cx="1365403" cy="137919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6FA613-1C6A-48B0-9DC3-416B32D8DE61}">
      <dsp:nvSpPr>
        <dsp:cNvPr id="0" name=""/>
        <dsp:cNvSpPr/>
      </dsp:nvSpPr>
      <dsp:spPr>
        <a:xfrm>
          <a:off x="3549627" y="3214296"/>
          <a:ext cx="3049401" cy="1379195"/>
        </a:xfrm>
        <a:prstGeom prst="rect">
          <a:avLst/>
        </a:prstGeom>
        <a:solidFill>
          <a:srgbClr val="00A3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3. Περιουσία</a:t>
          </a:r>
          <a:endParaRPr lang="el-GR" sz="39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549627" y="3214296"/>
        <a:ext cx="3049401" cy="1379195"/>
      </dsp:txXfrm>
    </dsp:sp>
    <dsp:sp modelId="{6F73E42F-B76F-46FF-857F-7800A52663AF}">
      <dsp:nvSpPr>
        <dsp:cNvPr id="0" name=""/>
        <dsp:cNvSpPr/>
      </dsp:nvSpPr>
      <dsp:spPr>
        <a:xfrm>
          <a:off x="2047683" y="3214296"/>
          <a:ext cx="1365403" cy="13791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B822A-A527-4C37-8A93-6B20A01C6E98}">
      <dsp:nvSpPr>
        <dsp:cNvPr id="0" name=""/>
        <dsp:cNvSpPr/>
      </dsp:nvSpPr>
      <dsp:spPr>
        <a:xfrm>
          <a:off x="6300" y="710551"/>
          <a:ext cx="4473496" cy="2642897"/>
        </a:xfrm>
        <a:prstGeom prst="ellipse">
          <a:avLst/>
        </a:prstGeom>
        <a:solidFill>
          <a:srgbClr val="95C11F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>
            <a:rot lat="0" lon="0" rev="3000000"/>
          </a:lightRig>
        </a:scene3d>
        <a:sp3d prstMaterial="softEdge">
          <a:bevelT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6191" tIns="35560" rIns="246191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1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 μήνες</a:t>
          </a:r>
          <a:r>
            <a:rPr lang="el-GR" sz="28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br>
            <a:rPr lang="el-GR" sz="28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l-GR" sz="28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στον συγκεκριμένο </a:t>
          </a:r>
          <a:r>
            <a:rPr lang="el-GR" sz="2800" b="1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Πιλοτικό Δήμο </a:t>
          </a:r>
          <a:endParaRPr lang="en-US" sz="2800" b="1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61428" y="1097594"/>
        <a:ext cx="3163240" cy="1868811"/>
      </dsp:txXfrm>
    </dsp:sp>
    <dsp:sp modelId="{4F447E03-FE5E-45ED-9DF9-BA10C42B0F4D}">
      <dsp:nvSpPr>
        <dsp:cNvPr id="0" name=""/>
        <dsp:cNvSpPr/>
      </dsp:nvSpPr>
      <dsp:spPr>
        <a:xfrm>
          <a:off x="3591399" y="710551"/>
          <a:ext cx="4473496" cy="2642897"/>
        </a:xfrm>
        <a:prstGeom prst="ellipse">
          <a:avLst/>
        </a:prstGeom>
        <a:solidFill>
          <a:srgbClr val="00A3A3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>
            <a:rot lat="0" lon="0" rev="3000000"/>
          </a:lightRig>
        </a:scene3d>
        <a:sp3d prstMaterial="softEdge">
          <a:bevelT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6191" tIns="35560" rIns="246191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1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χρόνια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στην </a:t>
          </a:r>
          <a:r>
            <a:rPr lang="el-GR" sz="2800" b="1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Ελλάδα</a:t>
          </a:r>
          <a:r>
            <a:rPr lang="el-GR" sz="28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(συνδυαστικά)</a:t>
          </a:r>
          <a:endParaRPr lang="en-US" sz="28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246527" y="1097594"/>
        <a:ext cx="3163240" cy="18688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86A6B3-9E44-4075-9D5D-B8B646051ED4}">
      <dsp:nvSpPr>
        <dsp:cNvPr id="0" name=""/>
        <dsp:cNvSpPr/>
      </dsp:nvSpPr>
      <dsp:spPr>
        <a:xfrm>
          <a:off x="1" y="0"/>
          <a:ext cx="3196585" cy="547200"/>
        </a:xfrm>
        <a:prstGeom prst="rect">
          <a:avLst/>
        </a:prstGeom>
        <a:solidFill>
          <a:srgbClr val="00A3A3"/>
        </a:solidFill>
        <a:ln w="25400" cap="flat" cmpd="sng" algn="ctr">
          <a:solidFill>
            <a:srgbClr val="00A3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Περιφέρεια</a:t>
          </a:r>
          <a:endParaRPr lang="el-GR" sz="19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" y="0"/>
        <a:ext cx="3196585" cy="547200"/>
      </dsp:txXfrm>
    </dsp:sp>
    <dsp:sp modelId="{890739C1-D5D9-444E-BCFB-B9845A0DB4B6}">
      <dsp:nvSpPr>
        <dsp:cNvPr id="0" name=""/>
        <dsp:cNvSpPr/>
      </dsp:nvSpPr>
      <dsp:spPr>
        <a:xfrm>
          <a:off x="33" y="547513"/>
          <a:ext cx="3196585" cy="4276709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rgbClr val="00A3A3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Αν. Μακεδονίας-Θράκης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Κεντρικής Μακεδονίας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Δυτικής Μακεδονίας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Ηπείρου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Θεσσαλίας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Ιονίων Νήσων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Δυτικής Ελλάδας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Στερεάς Ελλάδας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Αττικής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Πελοποννήσου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Βορείου Αιγαίου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Νοτίου Αιγαίου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Κρήτης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" y="547513"/>
        <a:ext cx="3196585" cy="4276709"/>
      </dsp:txXfrm>
    </dsp:sp>
    <dsp:sp modelId="{1616E1AD-DF9D-4ECA-A7C8-FD4857589B44}">
      <dsp:nvSpPr>
        <dsp:cNvPr id="0" name=""/>
        <dsp:cNvSpPr/>
      </dsp:nvSpPr>
      <dsp:spPr>
        <a:xfrm>
          <a:off x="3308851" y="313"/>
          <a:ext cx="3196585" cy="547200"/>
        </a:xfrm>
        <a:prstGeom prst="rect">
          <a:avLst/>
        </a:prstGeom>
        <a:solidFill>
          <a:srgbClr val="00A3A3"/>
        </a:solidFill>
        <a:ln w="25400" cap="flat" cmpd="sng" algn="ctr">
          <a:solidFill>
            <a:srgbClr val="00A3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Δήμος</a:t>
          </a:r>
          <a:endParaRPr lang="el-GR" sz="19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08851" y="313"/>
        <a:ext cx="3196585" cy="547200"/>
      </dsp:txXfrm>
    </dsp:sp>
    <dsp:sp modelId="{DFBB1206-0A54-4A5A-860E-A7E54D639547}">
      <dsp:nvSpPr>
        <dsp:cNvPr id="0" name=""/>
        <dsp:cNvSpPr/>
      </dsp:nvSpPr>
      <dsp:spPr>
        <a:xfrm>
          <a:off x="3308851" y="547513"/>
          <a:ext cx="3196585" cy="4276709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rgbClr val="00A3A3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Δράμας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Έδεσσας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Γρεβενών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Ιωαννίνων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Καρδίτσας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Λευκάδας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Ι.Π. Μεσολογγίου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Χαλκίδας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Καλλιθέας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Τρίπολης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Σάμου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Σύρου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7800" lvl="1" indent="-17780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err="1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Μαλεβιζίου</a:t>
          </a:r>
          <a:endParaRPr lang="el-GR" sz="1900" kern="1200" dirty="0">
            <a:solidFill>
              <a:srgbClr val="00A3A3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08851" y="547513"/>
        <a:ext cx="3196585" cy="4276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DE41D-7628-4868-93D5-F2F8692DEFD4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082D8-AE35-4C73-8655-78BDB796262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06700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noProof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091C-0934-4F74-910A-A5FD74EE2D7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21920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082D8-AE35-4C73-8655-78BDB796262C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080726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082D8-AE35-4C73-8655-78BDB796262C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303194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28030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4949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85684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85563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72763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70630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36325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5874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5314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36392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91076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FD536-49AB-438B-A0B2-FC8F3AC9259A}" type="datetimeFigureOut">
              <a:rPr lang="el-GR" smtClean="0"/>
              <a:pPr/>
              <a:t>29/10/2014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9EC95-60EF-40A2-B452-E8D040137D18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1026" name="Picture 2" descr="C:\Users\rp\Desktop\template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4353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714356"/>
            <a:ext cx="4358288" cy="3074684"/>
          </a:xfrm>
        </p:spPr>
        <p:txBody>
          <a:bodyPr>
            <a:noAutofit/>
          </a:bodyPr>
          <a:lstStyle/>
          <a:p>
            <a:pPr algn="l"/>
            <a:r>
              <a:rPr lang="el-GR" sz="5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Ελάχιστο Εγγυημένο </a:t>
            </a:r>
            <a:br>
              <a:rPr lang="el-GR" sz="5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5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Εισόδημα</a:t>
            </a:r>
            <a:endParaRPr lang="el-GR" sz="54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20" y="5643578"/>
            <a:ext cx="1643074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621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214282" y="-71462"/>
            <a:ext cx="8678198" cy="1492244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l-GR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 Ελάχιστο Εγγυημένο Εισόδημα</a:t>
            </a:r>
            <a:endParaRPr lang="el-GR" dirty="0">
              <a:solidFill>
                <a:srgbClr val="92D05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142984"/>
            <a:ext cx="8496944" cy="4572032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Θεσμοθετήθηκε με το Νόμο 4093/2012 και στοχεύει στη διασφάλιση ενός ελάχιστου αξιοπρεπούς επιπέδου διαβίωσης</a:t>
            </a:r>
            <a:b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l-GR" sz="6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Απευθύνεται σε άτομα και οικογένειες που διαβιούν σε συνθήκες ακραίας φτώχειας, παρέχοντας </a:t>
            </a:r>
            <a:r>
              <a:rPr lang="el-GR" sz="24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Ενίσχυση Εισοδήματος συνδυαζόμενη με Δράσεις Κοινωνικής Επανένταξης</a:t>
            </a:r>
            <a:br>
              <a:rPr lang="el-GR" sz="24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l-GR" sz="6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r>
              <a:rPr lang="el-GR" sz="2400" b="1" dirty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Λ</a:t>
            </a:r>
            <a:r>
              <a:rPr lang="el-GR" sz="24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ειτουργεί συμπληρωματικά με τις εκάστοτε εφαρμοζόμενες πολιτικές</a:t>
            </a:r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για την καταπολέμηση της φτώχειας και του κοινωνικού αποκλεισμού</a:t>
            </a:r>
          </a:p>
          <a:p>
            <a:pPr>
              <a:buSzPct val="100000"/>
            </a:pPr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Εφαρμόζεται καταρχήν πιλοτικά</a:t>
            </a:r>
          </a:p>
          <a:p>
            <a:pPr>
              <a:buSzPct val="100000"/>
            </a:pPr>
            <a:endParaRPr lang="el-GR" sz="24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SzPct val="75000"/>
              <a:buNone/>
            </a:pPr>
            <a:endParaRPr lang="el-GR" sz="24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720" y="5643578"/>
            <a:ext cx="1643074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676901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Διάγραμμα 6"/>
          <p:cNvGraphicFramePr/>
          <p:nvPr>
            <p:extLst>
              <p:ext uri="{D42A27DB-BD31-4B8C-83A1-F6EECF244321}">
                <p14:modId xmlns="" xmlns:p14="http://schemas.microsoft.com/office/powerpoint/2010/main" val="1106322954"/>
              </p:ext>
            </p:extLst>
          </p:nvPr>
        </p:nvGraphicFramePr>
        <p:xfrm>
          <a:off x="251520" y="836712"/>
          <a:ext cx="6392182" cy="487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85720" y="5715016"/>
            <a:ext cx="1643074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xtBox 3"/>
          <p:cNvSpPr txBox="1"/>
          <p:nvPr/>
        </p:nvSpPr>
        <p:spPr>
          <a:xfrm>
            <a:off x="2928926" y="3069551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Τίτλος</a:t>
            </a:r>
            <a:endParaRPr lang="el-GR" sz="2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69784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="" xmlns:p14="http://schemas.microsoft.com/office/powerpoint/2010/main" val="403934802"/>
              </p:ext>
            </p:extLst>
          </p:nvPr>
        </p:nvGraphicFramePr>
        <p:xfrm>
          <a:off x="-153119" y="770616"/>
          <a:ext cx="684076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285720" y="5715016"/>
            <a:ext cx="1643074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/>
          <p:cNvSpPr txBox="1"/>
          <p:nvPr/>
        </p:nvSpPr>
        <p:spPr>
          <a:xfrm rot="5400000">
            <a:off x="1538835" y="-876777"/>
            <a:ext cx="584775" cy="33384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l-GR" sz="26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Αμοιβαία Δέσμευση</a:t>
            </a:r>
            <a:endParaRPr lang="el-GR" sz="2600" b="1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400000">
            <a:off x="5379376" y="3361615"/>
            <a:ext cx="584775" cy="408701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l-GR" sz="2600" b="1" dirty="0" smtClean="0">
                <a:solidFill>
                  <a:srgbClr val="95C11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Αμοιβαία Υπευθυνότητα</a:t>
            </a:r>
            <a:endParaRPr lang="el-GR" sz="2600" b="1" dirty="0">
              <a:solidFill>
                <a:srgbClr val="95C11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26313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2"/>
            <a:ext cx="52101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623292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467544" y="1772816"/>
            <a:ext cx="1800200" cy="3600400"/>
          </a:xfrm>
          <a:prstGeom prst="rect">
            <a:avLst/>
          </a:prstGeom>
          <a:solidFill>
            <a:srgbClr val="95C11F"/>
          </a:soli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Εγγυημένο Κοινωνικό Εισόδημα</a:t>
            </a:r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059832" y="1772816"/>
            <a:ext cx="4752528" cy="3600400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el-G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Εισοδηματική Ενίσχυση</a:t>
            </a:r>
            <a:br>
              <a:rPr lang="el-G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l-GR" sz="2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Παροχή Κοινωνικών Υπηρεσιών &amp; Αγαθών</a:t>
            </a:r>
            <a:br>
              <a:rPr lang="el-G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l-GR" sz="2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Εργασιακή Ένταξη &amp; Επανένταξη</a:t>
            </a:r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Δεξιό βέλος 7"/>
          <p:cNvSpPr/>
          <p:nvPr/>
        </p:nvSpPr>
        <p:spPr>
          <a:xfrm>
            <a:off x="2285984" y="3140968"/>
            <a:ext cx="792088" cy="79208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388182" y="150806"/>
            <a:ext cx="8360282" cy="1492244"/>
          </a:xfrm>
        </p:spPr>
        <p:txBody>
          <a:bodyPr>
            <a:normAutofit/>
          </a:bodyPr>
          <a:lstStyle/>
          <a:p>
            <a:pPr algn="l"/>
            <a:r>
              <a:rPr lang="el-GR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Δομή Προγράμματος</a:t>
            </a:r>
            <a:endParaRPr lang="el-GR" dirty="0">
              <a:solidFill>
                <a:srgbClr val="92D05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6856" t="7752" r="5392" b="39922"/>
          <a:stretch>
            <a:fillRect/>
          </a:stretch>
        </p:blipFill>
        <p:spPr bwMode="auto">
          <a:xfrm>
            <a:off x="571472" y="2357430"/>
            <a:ext cx="118534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760819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285720" y="-24"/>
            <a:ext cx="701040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1. Εισοδηματική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Ενίσχυση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611560" y="1500174"/>
            <a:ext cx="8064896" cy="864096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1</a:t>
            </a:r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l-GR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Βασική Εισοδηματική Ενίσχυση</a:t>
            </a:r>
          </a:p>
          <a:p>
            <a:pPr lvl="0"/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100</a:t>
            </a:r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€ για κάθε ωφελούμενη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μονάδα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611560" y="2724310"/>
            <a:ext cx="8064896" cy="1935666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2</a:t>
            </a:r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l-GR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Αναλογική Εισοδηματική </a:t>
            </a:r>
            <a:r>
              <a:rPr lang="el-GR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Ενίσχυση,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σύμφωνα με </a:t>
            </a:r>
          </a:p>
          <a:p>
            <a:pPr lvl="0"/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τον αριθμό μελών της οικογένειας</a:t>
            </a:r>
          </a:p>
          <a:p>
            <a:pPr lvl="0"/>
            <a:endParaRPr lang="el-GR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100 </a:t>
            </a:r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€ για κάθε ενήλικα και </a:t>
            </a:r>
            <a:b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50 </a:t>
            </a:r>
            <a:r>
              <a:rPr lang="el-G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€ για κάθε ανήλικο</a:t>
            </a:r>
          </a:p>
          <a:p>
            <a:pPr lvl="0"/>
            <a:r>
              <a:rPr lang="el-GR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  <a:p>
            <a:pPr lvl="0"/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Συν 13"/>
          <p:cNvSpPr/>
          <p:nvPr/>
        </p:nvSpPr>
        <p:spPr>
          <a:xfrm>
            <a:off x="-1096" y="2093984"/>
            <a:ext cx="1188720" cy="1188720"/>
          </a:xfrm>
          <a:prstGeom prst="mathPlus">
            <a:avLst/>
          </a:prstGeom>
          <a:solidFill>
            <a:srgbClr val="95C11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Ορθογώνιο 6"/>
          <p:cNvSpPr/>
          <p:nvPr/>
        </p:nvSpPr>
        <p:spPr>
          <a:xfrm>
            <a:off x="1714480" y="5000636"/>
            <a:ext cx="7358114" cy="12144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l-GR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Παράδειγμα: </a:t>
            </a:r>
            <a:r>
              <a:rPr lang="el-GR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4μελής </a:t>
            </a:r>
            <a:r>
              <a:rPr lang="el-GR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οικογένεια</a:t>
            </a:r>
          </a:p>
          <a:p>
            <a:pPr lvl="0"/>
            <a:r>
              <a:rPr lang="el-GR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-Ζευγάρι </a:t>
            </a:r>
            <a:r>
              <a:rPr lang="el-G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με 2 ανήλικα τέκνα </a:t>
            </a:r>
            <a:r>
              <a:rPr lang="el-GR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έως 400</a:t>
            </a:r>
            <a:r>
              <a:rPr lang="el-G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€/</a:t>
            </a:r>
            <a:r>
              <a:rPr lang="el-GR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μήνα</a:t>
            </a:r>
          </a:p>
          <a:p>
            <a:pPr lvl="0"/>
            <a:r>
              <a:rPr lang="el-GR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-Ζευγάρι </a:t>
            </a:r>
            <a:r>
              <a:rPr lang="el-G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με 1 ανήλικο &amp; 1 ενήλικο τέκνο </a:t>
            </a:r>
            <a:r>
              <a:rPr lang="el-GR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έως 450</a:t>
            </a:r>
            <a:r>
              <a:rPr lang="el-G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€/μήνα</a:t>
            </a:r>
          </a:p>
        </p:txBody>
      </p:sp>
      <p:sp>
        <p:nvSpPr>
          <p:cNvPr id="10" name="Δεξιό βέλος 9"/>
          <p:cNvSpPr/>
          <p:nvPr/>
        </p:nvSpPr>
        <p:spPr>
          <a:xfrm>
            <a:off x="5357818" y="5484172"/>
            <a:ext cx="144084" cy="159406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Δεξιό βέλος 10"/>
          <p:cNvSpPr/>
          <p:nvPr/>
        </p:nvSpPr>
        <p:spPr>
          <a:xfrm>
            <a:off x="6858016" y="5857892"/>
            <a:ext cx="142876" cy="142876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86066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71472" y="1474805"/>
            <a:ext cx="8258204" cy="4525963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Ενημέρωση, πληροφόρηση και ατομική συμβουλευτική υποστήριξη των δικαιούχων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Παραπομπή και ένταξη σε κοινωνικές δομές και υπηρεσίες 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Χορήγηση βιβλιαρίου ανασφάλιστου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Κοινωνικό οικιακό τιμολόγιο ΔΕΗ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Κοινωνικό Τιμολόγιο ΕΥΔΑΠ-ΕΥΑΘ-ΔΕΥΑ</a:t>
            </a:r>
          </a:p>
          <a:p>
            <a:pPr>
              <a:buSzPct val="100000"/>
            </a:pPr>
            <a:r>
              <a:rPr lang="el-GR" sz="2000" dirty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Κοινωνικό Τιμολόγιο </a:t>
            </a: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Δήμων &amp; Δημοτικών Επιχειρήσεων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Χορήγηση επιδόματος θέρμανσης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Ένταξη σε πρόγραμμα κοινωνικού παντοπωλείου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Ένταξη στα προγράμματα του Ταμείου Ευρωπαϊκής βοήθειας στους άπορους (</a:t>
            </a:r>
            <a:r>
              <a:rPr lang="en-US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FEAD)</a:t>
            </a:r>
          </a:p>
          <a:p>
            <a:pPr>
              <a:buSzPct val="100000"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Ένταξη σε άλλα προγράμματα</a:t>
            </a:r>
            <a:endParaRPr lang="el-GR" sz="20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85720" y="-24"/>
            <a:ext cx="8715436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Παροχή</a:t>
            </a:r>
            <a:r>
              <a:rPr lang="el-GR" sz="4400" dirty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Κοινωνικών Υπηρεσιών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4400" dirty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44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&amp; Αγαθών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20854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28596" y="1285861"/>
            <a:ext cx="8229600" cy="3357586"/>
          </a:xfrm>
        </p:spPr>
        <p:txBody>
          <a:bodyPr>
            <a:noAutofit/>
          </a:bodyPr>
          <a:lstStyle/>
          <a:p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Νέες θέσεις εργασίας – κάλυψη προτεινόμενης θέσης στον ιδιωτικό τομέα</a:t>
            </a:r>
          </a:p>
          <a:p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Προγράμματα κοινωφελούς εργασίας</a:t>
            </a:r>
          </a:p>
          <a:p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Προγράμματα πρακτικής άσκησης και απόκτησης επαγγελματικής εμπειρίας</a:t>
            </a:r>
          </a:p>
          <a:p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Ένταξη ή επανένταξη στο εκπαιδευτικό σύστημα</a:t>
            </a:r>
          </a:p>
          <a:p>
            <a:r>
              <a:rPr lang="el-GR" sz="24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Προγράμματα συμβουλευτικής, κατάρτισης και προώθησης στην εργασία</a:t>
            </a:r>
            <a:endParaRPr lang="el-GR" sz="24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85720" y="80988"/>
            <a:ext cx="8358246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3.</a:t>
            </a:r>
            <a:r>
              <a:rPr kumimoji="0" lang="el-GR" sz="41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l-GR" sz="4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Εργασιακή Ένταξη</a:t>
            </a:r>
            <a:r>
              <a:rPr kumimoji="0" lang="el-GR" sz="41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&amp; Επανένταξη</a:t>
            </a:r>
            <a:endParaRPr kumimoji="0" lang="el-GR" sz="41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Ορθογώνιο 5"/>
          <p:cNvSpPr/>
          <p:nvPr/>
        </p:nvSpPr>
        <p:spPr>
          <a:xfrm>
            <a:off x="857224" y="4708044"/>
            <a:ext cx="7358114" cy="864096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l-GR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Εξαιρούνται: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Ο μη ενεργός πληθυσμός, οι υπερήλικες ανασφάλιστοι και οι μη ικανοί για εργασία 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83369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831995"/>
            <a:ext cx="5112568" cy="4525963"/>
          </a:xfrm>
        </p:spPr>
        <p:txBody>
          <a:bodyPr/>
          <a:lstStyle/>
          <a:p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Άτομο που διαμένει μόνο του ή φιλοξενείται</a:t>
            </a:r>
          </a:p>
          <a:p>
            <a:endParaRPr lang="en-US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Οικογένεια   </a:t>
            </a:r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466850" y="80988"/>
            <a:ext cx="8248554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Δικαιούχοι Ένταξης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στο Εγγυημένο Κοινωνικό Εισόδημα</a:t>
            </a:r>
            <a:endParaRPr kumimoji="0" lang="el-GR" sz="4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1" y="4000504"/>
            <a:ext cx="3384376" cy="2244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6138"/>
          <a:stretch/>
        </p:blipFill>
        <p:spPr>
          <a:xfrm>
            <a:off x="5715008" y="1859554"/>
            <a:ext cx="1609585" cy="1783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89249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7143738"/>
              </p:ext>
            </p:extLst>
          </p:nvPr>
        </p:nvGraphicFramePr>
        <p:xfrm>
          <a:off x="-402304" y="1138994"/>
          <a:ext cx="8646712" cy="4594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Τίτλος 1"/>
          <p:cNvSpPr txBox="1">
            <a:spLocks/>
          </p:cNvSpPr>
          <p:nvPr/>
        </p:nvSpPr>
        <p:spPr>
          <a:xfrm>
            <a:off x="214282" y="-171400"/>
            <a:ext cx="857256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Κριτήρια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Ένταξης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41482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214282" y="-171400"/>
            <a:ext cx="857256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1. Κριτήριο Διαμονής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Διάγραμμα 9"/>
          <p:cNvGraphicFramePr/>
          <p:nvPr>
            <p:extLst>
              <p:ext uri="{D42A27DB-BD31-4B8C-83A1-F6EECF244321}">
                <p14:modId xmlns="" xmlns:p14="http://schemas.microsoft.com/office/powerpoint/2010/main" val="3443157161"/>
              </p:ext>
            </p:extLst>
          </p:nvPr>
        </p:nvGraphicFramePr>
        <p:xfrm>
          <a:off x="256112" y="1320844"/>
          <a:ext cx="83164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Συν 12"/>
          <p:cNvSpPr/>
          <p:nvPr/>
        </p:nvSpPr>
        <p:spPr>
          <a:xfrm>
            <a:off x="3714744" y="2857496"/>
            <a:ext cx="642942" cy="642942"/>
          </a:xfrm>
          <a:prstGeom prst="mathPlus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18366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214282" y="-63508"/>
            <a:ext cx="857256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2. Κριτήριο Εισοδήματος</a:t>
            </a:r>
            <a:endParaRPr kumimoji="0" lang="el-GR" sz="4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Συν 12"/>
          <p:cNvSpPr/>
          <p:nvPr/>
        </p:nvSpPr>
        <p:spPr>
          <a:xfrm>
            <a:off x="3635896" y="2996952"/>
            <a:ext cx="548640" cy="548640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Θέση περιεχομένου 2"/>
          <p:cNvSpPr>
            <a:spLocks noGrp="1"/>
          </p:cNvSpPr>
          <p:nvPr>
            <p:ph idx="1"/>
          </p:nvPr>
        </p:nvSpPr>
        <p:spPr>
          <a:xfrm>
            <a:off x="385762" y="1142984"/>
            <a:ext cx="8506718" cy="4857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Η ωφελούμενη μονάδα πρέπει να έχει </a:t>
            </a:r>
            <a:r>
              <a:rPr lang="el-GR" sz="21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πραγματικό εισόδημα </a:t>
            </a: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κάτω</a:t>
            </a:r>
            <a:r>
              <a:rPr lang="el-GR" sz="21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από το </a:t>
            </a:r>
            <a:r>
              <a:rPr lang="el-GR" sz="21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κατώφλι εισοδήματος</a:t>
            </a: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που της αντιστοιχεί, ανάλογα με τον αριθμό μελών της και την ηλικία τους.</a:t>
            </a:r>
            <a:b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l-GR" sz="8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l-GR" sz="21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Πραγματικό Εισόδημα: </a:t>
            </a: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Όλα τα εισοδήματα από οποιαδήποτε πηγή. </a:t>
            </a:r>
          </a:p>
          <a:p>
            <a:pPr>
              <a:buNone/>
            </a:pPr>
            <a:r>
              <a:rPr lang="el-GR" sz="2100" u="sng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Αφαιρούνται</a:t>
            </a: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lvl="1"/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 20% του εισοδήματος από μισθωτή εργασία</a:t>
            </a:r>
          </a:p>
          <a:p>
            <a:pPr lvl="1"/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Εισφορές κοινωνικής ασφάλισης &amp; αλληλεγγύης</a:t>
            </a:r>
          </a:p>
          <a:p>
            <a:pPr>
              <a:buNone/>
            </a:pPr>
            <a:r>
              <a:rPr lang="el-GR" sz="2100" u="sng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Δεν περιλαμβάνονται</a:t>
            </a:r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lvl="1"/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Τεκμαρτά εισοδήματα</a:t>
            </a:r>
          </a:p>
          <a:p>
            <a:pPr lvl="1"/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Η διατροφή ανήλικου τέκνου</a:t>
            </a:r>
          </a:p>
          <a:p>
            <a:pPr lvl="1"/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Προνοιακά επιδόματα αναπηρίας</a:t>
            </a:r>
          </a:p>
          <a:p>
            <a:pPr lvl="1"/>
            <a:r>
              <a:rPr lang="el-GR" sz="21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 εξωιδρυματικό επίδομα</a:t>
            </a:r>
          </a:p>
        </p:txBody>
      </p:sp>
    </p:spTree>
    <p:extLst>
      <p:ext uri="{BB962C8B-B14F-4D97-AF65-F5344CB8AC3E}">
        <p14:creationId xmlns="" xmlns:p14="http://schemas.microsoft.com/office/powerpoint/2010/main" val="2132063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179512" y="-99392"/>
            <a:ext cx="857256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2.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40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Κατώφλι εισοδήματος</a:t>
            </a:r>
            <a:endParaRPr kumimoji="0" lang="el-GR" sz="4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Συν 12"/>
          <p:cNvSpPr/>
          <p:nvPr/>
        </p:nvSpPr>
        <p:spPr>
          <a:xfrm>
            <a:off x="3635896" y="2996952"/>
            <a:ext cx="548640" cy="548640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2054738"/>
              </p:ext>
            </p:extLst>
          </p:nvPr>
        </p:nvGraphicFramePr>
        <p:xfrm>
          <a:off x="106777" y="1340768"/>
          <a:ext cx="8929719" cy="5231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73943"/>
                <a:gridCol w="1296144"/>
                <a:gridCol w="1259632"/>
              </a:tblGrid>
              <a:tr h="62816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Οικογενειακή κατάσταση</a:t>
                      </a:r>
                    </a:p>
                  </a:txBody>
                  <a:tcPr marL="68580" marR="68580" marT="0" marB="0" anchor="ctr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el-GR" sz="2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Μηνιαίο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el-GR" sz="2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Ετήσια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A3A3"/>
                    </a:solidFill>
                  </a:tcPr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Άγαμος </a:t>
                      </a: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χωρίς παιδιά             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2.400€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χωρίς παιδιά             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3.600€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1 ανήλικο παιδί     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4.200€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2 ανήλικα παιδιά 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4.800€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3 ανήλικα παιδιά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5.400€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4 ανήλικα παιδιά   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6.000€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1 ενήλικο παιδί   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400€ 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4.800€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1 ανήλικο και 1 ενήλικο παιδί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5.400€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2 ενήλικα παιδιά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6.000€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Ζευγάρι με 2 ανήλικα και 1 ενήλικο παιδί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6.000€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Μονογονεϊκή</a:t>
                      </a: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οικογένεια με 1 </a:t>
                      </a:r>
                      <a:r>
                        <a:rPr lang="el-GR" sz="2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ανήλικο </a:t>
                      </a: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ή </a:t>
                      </a:r>
                      <a:r>
                        <a:rPr lang="el-GR" sz="2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ενήλικο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3.600€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Μονογονεϊκή οικογένεια με 2 ανήλικα παιδιά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4.200€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54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Μονογονεϊκή</a:t>
                      </a: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οικογένεια με 2 ενήλικα παιδιά 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00A3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400€</a:t>
                      </a:r>
                      <a:endParaRPr lang="en-US" sz="20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l-G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4.800€</a:t>
                      </a:r>
                      <a:endParaRPr lang="en-US" sz="2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670050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214282" y="-171400"/>
            <a:ext cx="857256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2. Κριτήριο Περιουσίας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Συν 12"/>
          <p:cNvSpPr/>
          <p:nvPr/>
        </p:nvSpPr>
        <p:spPr>
          <a:xfrm>
            <a:off x="3635896" y="2294542"/>
            <a:ext cx="548640" cy="548640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395536" y="1214422"/>
            <a:ext cx="2016224" cy="1628760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Ακίνητη Περιουσία </a:t>
            </a:r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ωφελούμενης μονάδας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843808" y="1214422"/>
            <a:ext cx="1728192" cy="1628760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90.0000€ για τον 1</a:t>
            </a:r>
            <a:r>
              <a:rPr lang="el-GR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</a:t>
            </a:r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ενήλικα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5004048" y="1214422"/>
            <a:ext cx="1728192" cy="1628760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15.000€ για κάθε επόμενο ενήλικα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7164288" y="1214422"/>
            <a:ext cx="1728192" cy="1628760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10.000€ για κάθε ανήλικο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Ίσο 16"/>
          <p:cNvSpPr/>
          <p:nvPr/>
        </p:nvSpPr>
        <p:spPr>
          <a:xfrm>
            <a:off x="2411760" y="1812778"/>
            <a:ext cx="432048" cy="432048"/>
          </a:xfrm>
          <a:prstGeom prst="mathEqual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Συν 17"/>
          <p:cNvSpPr/>
          <p:nvPr/>
        </p:nvSpPr>
        <p:spPr>
          <a:xfrm>
            <a:off x="4572000" y="1790486"/>
            <a:ext cx="413792" cy="432048"/>
          </a:xfrm>
          <a:prstGeom prst="mathPlus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Συν 18"/>
          <p:cNvSpPr/>
          <p:nvPr/>
        </p:nvSpPr>
        <p:spPr>
          <a:xfrm>
            <a:off x="6750496" y="1790486"/>
            <a:ext cx="413792" cy="432048"/>
          </a:xfrm>
          <a:prstGeom prst="mathPlus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Ορθογώνιο 33"/>
          <p:cNvSpPr/>
          <p:nvPr/>
        </p:nvSpPr>
        <p:spPr>
          <a:xfrm>
            <a:off x="378436" y="3586190"/>
            <a:ext cx="2016224" cy="1628760"/>
          </a:xfrm>
          <a:prstGeom prst="rect">
            <a:avLst/>
          </a:prstGeom>
          <a:solidFill>
            <a:srgbClr val="95C11F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Κινητή</a:t>
            </a:r>
          </a:p>
          <a:p>
            <a:pPr algn="ctr"/>
            <a:r>
              <a:rPr lang="el-G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Περιουσία </a:t>
            </a:r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ωφελούμενης μονάδας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Ορθογώνιο 34"/>
          <p:cNvSpPr/>
          <p:nvPr/>
        </p:nvSpPr>
        <p:spPr>
          <a:xfrm>
            <a:off x="2826708" y="3586190"/>
            <a:ext cx="3888432" cy="1628760"/>
          </a:xfrm>
          <a:prstGeom prst="rect">
            <a:avLst/>
          </a:prstGeom>
          <a:solidFill>
            <a:srgbClr val="95C11F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Έως  6.000€ Αντικειμενική Δαπάνη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Ίσο 35"/>
          <p:cNvSpPr/>
          <p:nvPr/>
        </p:nvSpPr>
        <p:spPr>
          <a:xfrm>
            <a:off x="2394660" y="4139962"/>
            <a:ext cx="432048" cy="432048"/>
          </a:xfrm>
          <a:prstGeom prst="mathEqual">
            <a:avLst/>
          </a:prstGeom>
          <a:solidFill>
            <a:srgbClr val="95C11F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Επεξήγηση με κάτω βέλος 37"/>
          <p:cNvSpPr/>
          <p:nvPr/>
        </p:nvSpPr>
        <p:spPr>
          <a:xfrm>
            <a:off x="2857488" y="2857496"/>
            <a:ext cx="6048671" cy="315456"/>
          </a:xfrm>
          <a:prstGeom prst="downArrowCallout">
            <a:avLst>
              <a:gd name="adj1" fmla="val 25000"/>
              <a:gd name="adj2" fmla="val 25000"/>
              <a:gd name="adj3" fmla="val 21347"/>
              <a:gd name="adj4" fmla="val 64977"/>
            </a:avLst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Ορθογώνιο 38"/>
          <p:cNvSpPr/>
          <p:nvPr/>
        </p:nvSpPr>
        <p:spPr>
          <a:xfrm>
            <a:off x="4500562" y="3048656"/>
            <a:ext cx="27606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2800" b="1" dirty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Έως 200.000€</a:t>
            </a:r>
          </a:p>
        </p:txBody>
      </p:sp>
      <p:sp>
        <p:nvSpPr>
          <p:cNvPr id="16" name="Ορθογώνιο 6"/>
          <p:cNvSpPr/>
          <p:nvPr/>
        </p:nvSpPr>
        <p:spPr>
          <a:xfrm>
            <a:off x="1785918" y="5357826"/>
            <a:ext cx="7286708" cy="12144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l-GR" sz="2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Παράδειγμα: </a:t>
            </a:r>
            <a:r>
              <a:rPr lang="el-GR" sz="2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4μελής </a:t>
            </a:r>
            <a:r>
              <a:rPr lang="el-GR" sz="2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οικογένεια</a:t>
            </a:r>
          </a:p>
          <a:p>
            <a:pPr lvl="0"/>
            <a:r>
              <a:rPr lang="el-GR" sz="2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-Ζευγάρι </a:t>
            </a:r>
            <a:r>
              <a:rPr lang="el-GR" sz="2300" dirty="0">
                <a:latin typeface="Tahoma" pitchFamily="34" charset="0"/>
                <a:ea typeface="Tahoma" pitchFamily="34" charset="0"/>
                <a:cs typeface="Tahoma" pitchFamily="34" charset="0"/>
              </a:rPr>
              <a:t>με 2 ανήλικα τέκνα </a:t>
            </a:r>
            <a:r>
              <a:rPr lang="el-GR" sz="2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125.000€</a:t>
            </a:r>
          </a:p>
          <a:p>
            <a:pPr lvl="0"/>
            <a:r>
              <a:rPr lang="el-GR" sz="2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-Ζευγάρι </a:t>
            </a:r>
            <a:r>
              <a:rPr lang="el-GR" sz="2300" dirty="0">
                <a:latin typeface="Tahoma" pitchFamily="34" charset="0"/>
                <a:ea typeface="Tahoma" pitchFamily="34" charset="0"/>
                <a:cs typeface="Tahoma" pitchFamily="34" charset="0"/>
              </a:rPr>
              <a:t>με 1 ανήλικο &amp; 1 ενήλικο τέκνο </a:t>
            </a:r>
            <a:r>
              <a:rPr lang="el-GR" sz="2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130.000</a:t>
            </a:r>
            <a:endParaRPr lang="el-GR" sz="2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Δεξιό βέλος 9"/>
          <p:cNvSpPr/>
          <p:nvPr/>
        </p:nvSpPr>
        <p:spPr>
          <a:xfrm>
            <a:off x="5572196" y="5857892"/>
            <a:ext cx="358398" cy="144016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Δεξιό βέλος 10"/>
          <p:cNvSpPr/>
          <p:nvPr/>
        </p:nvSpPr>
        <p:spPr>
          <a:xfrm>
            <a:off x="7214062" y="6215082"/>
            <a:ext cx="358398" cy="144016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7469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 txBox="1">
            <a:spLocks/>
          </p:cNvSpPr>
          <p:nvPr/>
        </p:nvSpPr>
        <p:spPr>
          <a:xfrm>
            <a:off x="204806" y="-142900"/>
            <a:ext cx="701040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Που θα εφαρμοστεί 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4282" y="1000108"/>
            <a:ext cx="8942944" cy="7572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 «Εγγυημένο Κοινωνικό Εισόδημα», θα εφαρμοστεί </a:t>
            </a:r>
            <a:r>
              <a:rPr lang="el-GR" sz="20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καταρχήν</a:t>
            </a: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σε </a:t>
            </a:r>
          </a:p>
          <a:p>
            <a:pPr>
              <a:buNone/>
            </a:pPr>
            <a:r>
              <a:rPr lang="el-GR" sz="20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 Δήμους, </a:t>
            </a: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με συνολικό πληθυσμό περίπου 650.000 κατοίκων, για </a:t>
            </a:r>
            <a:r>
              <a:rPr lang="el-GR" sz="20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000" b="1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μήνες</a:t>
            </a:r>
            <a:r>
              <a:rPr lang="el-GR" sz="2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l-GR" sz="19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19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212389047"/>
              </p:ext>
            </p:extLst>
          </p:nvPr>
        </p:nvGraphicFramePr>
        <p:xfrm>
          <a:off x="2123728" y="1916832"/>
          <a:ext cx="684076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41608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00" y="1616316"/>
            <a:ext cx="5434184" cy="361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Τίτλος 1"/>
          <p:cNvSpPr txBox="1">
            <a:spLocks/>
          </p:cNvSpPr>
          <p:nvPr/>
        </p:nvSpPr>
        <p:spPr>
          <a:xfrm>
            <a:off x="285720" y="80988"/>
            <a:ext cx="8429684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Αίτηση – Υπεύθυνη Δήλωση ΑΦ1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0099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369912" y="80988"/>
            <a:ext cx="701040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Υποβάλλεται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412776"/>
            <a:ext cx="8506718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Ηλεκτρονικά</a:t>
            </a:r>
            <a:r>
              <a:rPr lang="en-US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στο διαδίκτυο 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4" y="2357430"/>
            <a:ext cx="4714908" cy="29861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69489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357158" y="-24"/>
            <a:ext cx="701040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Διασταύρωση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Θέση περιεχομένου 2"/>
          <p:cNvSpPr>
            <a:spLocks noGrp="1"/>
          </p:cNvSpPr>
          <p:nvPr>
            <p:ph idx="1"/>
          </p:nvPr>
        </p:nvSpPr>
        <p:spPr>
          <a:xfrm>
            <a:off x="423000" y="1142984"/>
            <a:ext cx="8435280" cy="4442266"/>
          </a:xfrm>
          <a:ln w="19050">
            <a:solidFill>
              <a:srgbClr val="00A3A3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Η Διασταύρωση όλων των στοιχείων της </a:t>
            </a:r>
          </a:p>
          <a:p>
            <a:pPr>
              <a:buNone/>
            </a:pPr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αίτησης γίνεται ηλεκτρονικά</a:t>
            </a:r>
          </a:p>
          <a:p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Με το σύνολο των διαθέσιμων μητρώων και στοιχείων</a:t>
            </a:r>
          </a:p>
          <a:p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Με παραστατικά &amp; αποδεικτικά, όπου απαιτείται</a:t>
            </a:r>
          </a:p>
          <a:p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Με κοινωνική έρευνα </a:t>
            </a:r>
          </a:p>
        </p:txBody>
      </p:sp>
      <p:sp>
        <p:nvSpPr>
          <p:cNvPr id="4" name="Down Arrow Callout 3"/>
          <p:cNvSpPr/>
          <p:nvPr/>
        </p:nvSpPr>
        <p:spPr>
          <a:xfrm>
            <a:off x="2357422" y="5643578"/>
            <a:ext cx="6500858" cy="500066"/>
          </a:xfrm>
          <a:prstGeom prst="downArrowCallout">
            <a:avLst/>
          </a:prstGeom>
          <a:solidFill>
            <a:srgbClr val="00A3A3"/>
          </a:solidFill>
          <a:ln>
            <a:solidFill>
              <a:srgbClr val="00A3A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3659563" y="6068817"/>
            <a:ext cx="4198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Πίνακας Δικαιούχων</a:t>
            </a:r>
            <a:endParaRPr lang="el-GR" sz="36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53859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14356" y="1500174"/>
            <a:ext cx="8686800" cy="1222996"/>
          </a:xfrm>
        </p:spPr>
        <p:txBody>
          <a:bodyPr>
            <a:noAutofit/>
          </a:bodyPr>
          <a:lstStyle/>
          <a:p>
            <a:pPr>
              <a:buSzPct val="100000"/>
              <a:buNone/>
            </a:pPr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Μηνιαία καταβολή με πίστωση σε </a:t>
            </a:r>
          </a:p>
          <a:p>
            <a:pPr>
              <a:buSzPct val="100000"/>
              <a:buNone/>
            </a:pPr>
            <a:r>
              <a:rPr lang="el-GR" sz="3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τραπεζικό λογαριασμό του δικαιούχου</a:t>
            </a:r>
          </a:p>
          <a:p>
            <a:pPr marL="0" indent="0">
              <a:buSzPct val="75000"/>
              <a:buFont typeface="Wingdings" pitchFamily="2" charset="2"/>
              <a:buChar char="§"/>
            </a:pPr>
            <a:endParaRPr lang="el-GR" sz="36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285720" y="150806"/>
            <a:ext cx="7010400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Πληρωμή 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2" y="3929066"/>
            <a:ext cx="3542623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Ορθογώνιο 6"/>
          <p:cNvSpPr/>
          <p:nvPr/>
        </p:nvSpPr>
        <p:spPr>
          <a:xfrm>
            <a:off x="357158" y="2786058"/>
            <a:ext cx="8143932" cy="2857520"/>
          </a:xfrm>
          <a:prstGeom prst="rect">
            <a:avLst/>
          </a:prstGeom>
          <a:noFill/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l-GR" sz="2000" dirty="0" smtClean="0">
              <a:solidFill>
                <a:srgbClr val="92D05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el-GR" sz="30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Κατώφλι Εισοδήματος   Πραγματικό Εισόδημα</a:t>
            </a:r>
            <a:r>
              <a:rPr lang="el-GR" sz="30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/>
            <a:endParaRPr lang="el-GR" sz="400" dirty="0" smtClean="0">
              <a:solidFill>
                <a:srgbClr val="92D05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el-GR" sz="30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el-GR" sz="30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Καταβαλλόμενη </a:t>
            </a:r>
          </a:p>
          <a:p>
            <a:pPr lvl="0"/>
            <a:r>
              <a:rPr lang="el-GR" sz="30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el-GR" sz="30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Εισοδηματική</a:t>
            </a:r>
            <a:r>
              <a:rPr lang="el-GR" sz="30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/>
            <a:r>
              <a:rPr lang="el-GR" sz="30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el-GR" sz="30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Ενίσχυση</a:t>
            </a:r>
            <a:endParaRPr lang="el-GR" sz="30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Equal 7"/>
          <p:cNvSpPr/>
          <p:nvPr/>
        </p:nvSpPr>
        <p:spPr>
          <a:xfrm>
            <a:off x="500034" y="3714752"/>
            <a:ext cx="357190" cy="357190"/>
          </a:xfrm>
          <a:prstGeom prst="mathEqual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9" name="Minus 8"/>
          <p:cNvSpPr/>
          <p:nvPr/>
        </p:nvSpPr>
        <p:spPr>
          <a:xfrm>
            <a:off x="4143372" y="3286124"/>
            <a:ext cx="285752" cy="214314"/>
          </a:xfrm>
          <a:prstGeom prst="mathMinus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07476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Εικόνα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745" y="4968976"/>
            <a:ext cx="1603296" cy="1603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74245" y="4577039"/>
            <a:ext cx="3312135" cy="369332"/>
          </a:xfrm>
          <a:prstGeom prst="rect">
            <a:avLst/>
          </a:prstGeom>
          <a:noFill/>
          <a:ln>
            <a:solidFill>
              <a:srgbClr val="00A3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Κοινωνική Υπηρεσία Δήμου</a:t>
            </a:r>
            <a:endParaRPr lang="en-US" b="1" dirty="0">
              <a:solidFill>
                <a:srgbClr val="00A3A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1974245" y="4462721"/>
            <a:ext cx="3312135" cy="2067826"/>
          </a:xfrm>
          <a:prstGeom prst="rect">
            <a:avLst/>
          </a:prstGeom>
          <a:noFill/>
          <a:ln>
            <a:solidFill>
              <a:srgbClr val="00A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Εικόνα 1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300000"/>
                    </a14:imgEffect>
                    <a14:imgEffect>
                      <a14:brightnessContrast bright="23000" contrast="3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68" y="1241400"/>
            <a:ext cx="4151750" cy="2317255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974245" y="4193728"/>
            <a:ext cx="3312135" cy="313337"/>
          </a:xfrm>
          <a:prstGeom prst="rect">
            <a:avLst/>
          </a:prstGeom>
          <a:solidFill>
            <a:srgbClr val="00A3A3"/>
          </a:solidFill>
          <a:ln>
            <a:solidFill>
              <a:srgbClr val="00A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6" y="1005390"/>
            <a:ext cx="3679780" cy="278927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5632099" y="5334024"/>
            <a:ext cx="3029712" cy="1524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70056" y="4577039"/>
            <a:ext cx="3091755" cy="923330"/>
          </a:xfrm>
          <a:prstGeom prst="rect">
            <a:avLst/>
          </a:prstGeom>
          <a:noFill/>
          <a:ln>
            <a:solidFill>
              <a:srgbClr val="00A3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Μονάδα Προγράμματος «Ενεργώ Εγγυημένο Κοινωνικό Εισόδημα»</a:t>
            </a:r>
            <a:endParaRPr lang="en-US" b="1" dirty="0">
              <a:solidFill>
                <a:srgbClr val="00A3A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Ορθογώνιο 24"/>
          <p:cNvSpPr/>
          <p:nvPr/>
        </p:nvSpPr>
        <p:spPr>
          <a:xfrm>
            <a:off x="5570056" y="4462721"/>
            <a:ext cx="3091755" cy="2067826"/>
          </a:xfrm>
          <a:prstGeom prst="rect">
            <a:avLst/>
          </a:prstGeom>
          <a:noFill/>
          <a:ln>
            <a:solidFill>
              <a:srgbClr val="00A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Ορθογώνιο 25"/>
          <p:cNvSpPr/>
          <p:nvPr/>
        </p:nvSpPr>
        <p:spPr>
          <a:xfrm>
            <a:off x="5570056" y="4193728"/>
            <a:ext cx="3091755" cy="313337"/>
          </a:xfrm>
          <a:prstGeom prst="rect">
            <a:avLst/>
          </a:prstGeom>
          <a:solidFill>
            <a:srgbClr val="00A3A3"/>
          </a:solidFill>
          <a:ln>
            <a:solidFill>
              <a:srgbClr val="00A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Τίτλος 1"/>
          <p:cNvSpPr txBox="1">
            <a:spLocks/>
          </p:cNvSpPr>
          <p:nvPr/>
        </p:nvSpPr>
        <p:spPr>
          <a:xfrm>
            <a:off x="285720" y="-243408"/>
            <a:ext cx="8286808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4200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Σύμβαση Αμοιβαιότητας</a:t>
            </a:r>
            <a:endParaRPr kumimoji="0" lang="el-GR" sz="4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9223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5" y="1474430"/>
            <a:ext cx="3643337" cy="2681497"/>
          </a:xfrm>
          <a:prstGeom prst="rect">
            <a:avLst/>
          </a:prstGeom>
          <a:ln>
            <a:solidFill>
              <a:srgbClr val="00A3A3"/>
            </a:solidFill>
          </a:ln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96983"/>
            <a:ext cx="3312368" cy="2603521"/>
          </a:xfrm>
          <a:prstGeom prst="rect">
            <a:avLst/>
          </a:prstGeom>
          <a:ln>
            <a:solidFill>
              <a:srgbClr val="00A3A3"/>
            </a:solidFill>
          </a:ln>
        </p:spPr>
      </p:pic>
      <p:sp>
        <p:nvSpPr>
          <p:cNvPr id="30" name="Τίτλος 1"/>
          <p:cNvSpPr txBox="1">
            <a:spLocks/>
          </p:cNvSpPr>
          <p:nvPr/>
        </p:nvSpPr>
        <p:spPr>
          <a:xfrm>
            <a:off x="285720" y="-7460"/>
            <a:ext cx="8286808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Ενεργώ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Εγγυημένο Κοινωνικό Εισόδημα</a:t>
            </a:r>
            <a:endParaRPr kumimoji="0" lang="el-GR" sz="4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56" y="4182288"/>
            <a:ext cx="3735782" cy="2532860"/>
          </a:xfrm>
          <a:prstGeom prst="rect">
            <a:avLst/>
          </a:prstGeom>
          <a:ln>
            <a:solidFill>
              <a:srgbClr val="00A3A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57158" y="1428736"/>
            <a:ext cx="1391728" cy="369332"/>
          </a:xfrm>
          <a:prstGeom prst="rect">
            <a:avLst/>
          </a:prstGeom>
          <a:solidFill>
            <a:srgbClr val="00A3A3"/>
          </a:solidFill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Κατάρτιση</a:t>
            </a:r>
            <a:endParaRPr lang="el-GR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3439" y="3631172"/>
            <a:ext cx="1931939" cy="369332"/>
          </a:xfrm>
          <a:prstGeom prst="rect">
            <a:avLst/>
          </a:prstGeom>
          <a:solidFill>
            <a:srgbClr val="00A3A3"/>
          </a:solidFill>
          <a:scene3d>
            <a:camera prst="orthographicFront"/>
            <a:lightRig rig="threePt" dir="t">
              <a:rot lat="0" lon="0" rev="1800000"/>
            </a:lightRig>
          </a:scene3d>
          <a:sp3d>
            <a:bevelT/>
            <a:bevelB/>
          </a:sp3d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Συμβουλευτική</a:t>
            </a:r>
            <a:endParaRPr lang="el-GR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86644" y="4071942"/>
            <a:ext cx="1643399" cy="369332"/>
          </a:xfrm>
          <a:prstGeom prst="rect">
            <a:avLst/>
          </a:prstGeom>
          <a:solidFill>
            <a:srgbClr val="00A3A3"/>
          </a:soli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/>
            <a:bevelB/>
          </a:sp3d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Απασχόληση</a:t>
            </a:r>
            <a:endParaRPr lang="el-GR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8860" y="1785926"/>
            <a:ext cx="107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Κατάρτιση</a:t>
            </a:r>
            <a:endParaRPr lang="el-GR" sz="1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3032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 txBox="1">
            <a:spLocks/>
          </p:cNvSpPr>
          <p:nvPr/>
        </p:nvSpPr>
        <p:spPr>
          <a:xfrm>
            <a:off x="285720" y="-7460"/>
            <a:ext cx="8286808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Φορείς που υποστηρίζουν το Πρόγραμμα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9920" y="1497324"/>
            <a:ext cx="8572560" cy="4860634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Υπουργείο Εργασίας Κοινωνικής Ασφάλισης &amp; Πρόνοιας</a:t>
            </a: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ΗΔΙΚΑ Α.Ε.</a:t>
            </a: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Μονάδα προγράμματος</a:t>
            </a:r>
          </a:p>
          <a:p>
            <a:pPr>
              <a:buSzPct val="100000"/>
            </a:pPr>
            <a:r>
              <a:rPr lang="el-GR" sz="2600" dirty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Εθνικό Ινστιτούτο Εργασίας </a:t>
            </a: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Ανθρώπινου Δυναμικού</a:t>
            </a: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ΟΑΕΔ</a:t>
            </a:r>
            <a:endParaRPr lang="el-GR" sz="2600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Γενική Γραμματεία Πληροφοριακών Συστημάτων </a:t>
            </a: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Γενική Γραμματεία Δημοσίων Εσόδων </a:t>
            </a: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Εθνικό </a:t>
            </a:r>
            <a:r>
              <a:rPr lang="el-GR" sz="2600" dirty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Κέντρο Δημόσιας Διοίκησης &amp; Αυτοδιοίκησης</a:t>
            </a:r>
          </a:p>
          <a:p>
            <a:pPr>
              <a:buSzPct val="100000"/>
            </a:pPr>
            <a:r>
              <a:rPr lang="el-GR" sz="26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Κάθε Δήμος εφαρμογής του Προγράμματος</a:t>
            </a:r>
          </a:p>
          <a:p>
            <a:pPr>
              <a:buSzPct val="100000"/>
            </a:pPr>
            <a:endParaRPr lang="el-GR" sz="26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endParaRPr lang="el-GR" sz="26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endParaRPr lang="el-GR" sz="2600" dirty="0"/>
          </a:p>
        </p:txBody>
      </p:sp>
      <p:sp>
        <p:nvSpPr>
          <p:cNvPr id="2" name="Ορθογώνιο 1"/>
          <p:cNvSpPr/>
          <p:nvPr/>
        </p:nvSpPr>
        <p:spPr>
          <a:xfrm>
            <a:off x="6372200" y="40770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/>
            </a:r>
            <a:br>
              <a:rPr lang="el-GR" dirty="0"/>
            </a:br>
            <a:endParaRPr lang="el-GR" dirty="0"/>
          </a:p>
          <a:p>
            <a:r>
              <a:rPr lang="el-GR" dirty="0"/>
              <a:t/>
            </a:r>
            <a:br>
              <a:rPr lang="el-GR" dirty="0"/>
            </a:br>
            <a:endParaRPr lang="el-GR" dirty="0"/>
          </a:p>
          <a:p>
            <a:r>
              <a:rPr lang="el-GR" dirty="0"/>
              <a:t/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endParaRPr lang="el-GR" dirty="0"/>
          </a:p>
          <a:p>
            <a:endParaRPr lang="el-GR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07260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 txBox="1">
            <a:spLocks/>
          </p:cNvSpPr>
          <p:nvPr/>
        </p:nvSpPr>
        <p:spPr>
          <a:xfrm>
            <a:off x="285720" y="-7460"/>
            <a:ext cx="8286808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Ο Δήμος ενεργητικά δίπλα</a:t>
            </a:r>
            <a:r>
              <a:rPr kumimoji="0" lang="el-GR" sz="44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στον Πολίτη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6588" y="1500174"/>
            <a:ext cx="8644568" cy="3456384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l-GR" sz="27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Συμπράττει με την κοινωνία πολιτών για την προώθηση του προγράμματος, τον εντοπισμό, την ενημέρωση, την υποστήριξη του αιτούντα και του δικαιούχου</a:t>
            </a:r>
          </a:p>
          <a:p>
            <a:pPr>
              <a:buSzPct val="100000"/>
            </a:pPr>
            <a:r>
              <a:rPr lang="el-GR" sz="2700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Αξιοποιεί την κοινωνική υπηρεσία, το πρόγραμμα «βοήθεια στο σπίτι», τις μονάδες κοινωνικής μέριμνας και κάθε πρωτοβουλία και πρόγραμμα σε τοπικό επίπεδο</a:t>
            </a:r>
          </a:p>
          <a:p>
            <a:pPr>
              <a:buSzPct val="100000"/>
            </a:pPr>
            <a:endParaRPr lang="el-GR" sz="2700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4" y="4714884"/>
            <a:ext cx="2808312" cy="18688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046745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6"/>
          <p:cNvSpPr/>
          <p:nvPr/>
        </p:nvSpPr>
        <p:spPr>
          <a:xfrm>
            <a:off x="214282" y="428604"/>
            <a:ext cx="6143668" cy="1500198"/>
          </a:xfrm>
          <a:prstGeom prst="rect">
            <a:avLst/>
          </a:prstGeom>
          <a:solidFill>
            <a:srgbClr val="00A3A3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l-GR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 Κεντρικό Κράτος υποστηρίζει τον Δήμο </a:t>
            </a:r>
            <a:r>
              <a:rPr lang="el-GR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για την αποτελεσματική υλοποίηση του Προγράμματος</a:t>
            </a:r>
            <a:endParaRPr lang="el-GR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Ορθογώνιο 6"/>
          <p:cNvSpPr/>
          <p:nvPr/>
        </p:nvSpPr>
        <p:spPr>
          <a:xfrm>
            <a:off x="785786" y="2214554"/>
            <a:ext cx="5500726" cy="2217436"/>
          </a:xfrm>
          <a:prstGeom prst="rect">
            <a:avLst/>
          </a:prstGeom>
          <a:solidFill>
            <a:srgbClr val="95C11F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l-GR" sz="2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 Υπουργείο </a:t>
            </a:r>
            <a:r>
              <a:rPr lang="el-GR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Εργασίας</a:t>
            </a:r>
            <a:r>
              <a:rPr lang="el-GR" sz="2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Κοινωνικής Ασφάλισης &amp; Πρόνοιας αναπτύσσει προγραμματικές συμβάσεις </a:t>
            </a:r>
            <a:r>
              <a:rPr lang="el-GR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με τους Δήμους πιλοτικής εφαρμογής</a:t>
            </a:r>
            <a:endParaRPr lang="el-GR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images2DWU7R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4814306"/>
            <a:ext cx="3279235" cy="175796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046745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 txBox="1">
            <a:spLocks/>
          </p:cNvSpPr>
          <p:nvPr/>
        </p:nvSpPr>
        <p:spPr>
          <a:xfrm>
            <a:off x="285720" y="-7460"/>
            <a:ext cx="8286808" cy="149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Οι Καινοτομίες</a:t>
            </a:r>
            <a:r>
              <a:rPr kumimoji="0" lang="el-GR" sz="42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του Προγράμματος</a:t>
            </a:r>
            <a:endParaRPr kumimoji="0" lang="el-GR" sz="4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9920" y="1332788"/>
            <a:ext cx="8500552" cy="4382228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Υπολογισμός πραγματικού εισοδήματος στον τρέχοντα χρόνο</a:t>
            </a: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Άμεση απάντηση και υποστήριξη του πολίτη</a:t>
            </a: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Κοινωνική έρευνα-Κοινωνική σύμπραξη </a:t>
            </a: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Σύμβαση αμοιβαιότητας Πολιτείας - Πολίτη</a:t>
            </a: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Ολοκληρωμένη Παρέμβαση - Σχέδιο Επανένταξης</a:t>
            </a:r>
          </a:p>
          <a:p>
            <a:pPr>
              <a:buSzPct val="100000"/>
            </a:pP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218483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utterstock_114969322.jpg"/>
          <p:cNvPicPr>
            <a:picLocks noChangeAspect="1"/>
          </p:cNvPicPr>
          <p:nvPr/>
        </p:nvPicPr>
        <p:blipFill>
          <a:blip r:embed="rId2" cstate="print"/>
          <a:srcRect l="28659" t="20102" r="26935" b="30489"/>
          <a:stretch>
            <a:fillRect/>
          </a:stretch>
        </p:blipFill>
        <p:spPr>
          <a:xfrm>
            <a:off x="2786050" y="3437380"/>
            <a:ext cx="3071834" cy="3342879"/>
          </a:xfrm>
          <a:prstGeom prst="rect">
            <a:avLst/>
          </a:prstGeom>
          <a:solidFill>
            <a:srgbClr val="95C11F"/>
          </a:solidFill>
          <a:ln>
            <a:noFill/>
          </a:ln>
        </p:spPr>
      </p:pic>
      <p:sp>
        <p:nvSpPr>
          <p:cNvPr id="4" name="Τίτλος 1"/>
          <p:cNvSpPr txBox="1">
            <a:spLocks/>
          </p:cNvSpPr>
          <p:nvPr/>
        </p:nvSpPr>
        <p:spPr>
          <a:xfrm>
            <a:off x="2500298" y="4000504"/>
            <a:ext cx="8501122" cy="371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3000" dirty="0" smtClean="0">
              <a:solidFill>
                <a:srgbClr val="95C11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Ορθογώνιο 6"/>
          <p:cNvSpPr/>
          <p:nvPr/>
        </p:nvSpPr>
        <p:spPr>
          <a:xfrm>
            <a:off x="285720" y="571480"/>
            <a:ext cx="8501122" cy="3429024"/>
          </a:xfrm>
          <a:prstGeom prst="rect">
            <a:avLst/>
          </a:prstGeom>
          <a:noFill/>
          <a:ln cap="sq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000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l-GR" sz="3000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Δημιουργούμε μια </a:t>
            </a:r>
          </a:p>
          <a:p>
            <a:r>
              <a:rPr lang="el-GR" sz="900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l-GR" sz="900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sz="3000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Νέα Σχέση Εμπιστοσύνης</a:t>
            </a:r>
          </a:p>
          <a:p>
            <a:r>
              <a:rPr lang="el-GR" sz="1000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l-GR" sz="1000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sz="3000" b="1" dirty="0" smtClean="0">
                <a:solidFill>
                  <a:srgbClr val="00A3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Πολίτη-Αυτοδιοίκησης-Κεντρικού Κράτους</a:t>
            </a:r>
          </a:p>
          <a:p>
            <a:endParaRPr lang="el-GR" sz="900" b="1" dirty="0" smtClean="0">
              <a:solidFill>
                <a:srgbClr val="95C11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sz="3000" b="1" dirty="0" smtClean="0">
                <a:solidFill>
                  <a:srgbClr val="95C11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την </a:t>
            </a:r>
            <a:r>
              <a:rPr lang="el-GR" sz="3000" b="1" dirty="0" err="1" smtClean="0">
                <a:solidFill>
                  <a:srgbClr val="95C11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επαναθεμελίωση</a:t>
            </a:r>
            <a:r>
              <a:rPr lang="el-GR" sz="3000" b="1" dirty="0" smtClean="0">
                <a:solidFill>
                  <a:srgbClr val="95C11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el-GR" sz="3000" b="1" dirty="0" smtClean="0">
                <a:solidFill>
                  <a:srgbClr val="95C11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του κοινωνικού κράτους σε βιώσιμη βάση</a:t>
            </a:r>
            <a:r>
              <a:rPr lang="en-US" sz="3000" b="1" dirty="0" smtClean="0">
                <a:solidFill>
                  <a:srgbClr val="95C11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</a:p>
          <a:p>
            <a:pPr lvl="0"/>
            <a:endParaRPr lang="el-GR" sz="2800" b="1" dirty="0">
              <a:solidFill>
                <a:srgbClr val="95C11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8483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79293"/>
            <a:ext cx="3786181" cy="2678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4282" y="785794"/>
            <a:ext cx="8500552" cy="3929090"/>
          </a:xfrm>
        </p:spPr>
        <p:txBody>
          <a:bodyPr>
            <a:noAutofit/>
          </a:bodyPr>
          <a:lstStyle/>
          <a:p>
            <a:pPr>
              <a:buSzPct val="100000"/>
              <a:buNone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να προχωρήσουμε στο επόμενο βήμα:</a:t>
            </a:r>
          </a:p>
          <a:p>
            <a:pPr>
              <a:buSzPct val="100000"/>
              <a:buNone/>
            </a:pPr>
            <a:endParaRPr lang="el-GR" sz="1400" dirty="0" smtClean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Αξιολογούμε την πιλοτική εφαρμογή με ποσοτικούς και ποιοτικούς δείκτες</a:t>
            </a: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Προσαρμόζουμε το πλαίσιο εφαρμογής </a:t>
            </a:r>
            <a:endParaRPr lang="el-GR" dirty="0">
              <a:solidFill>
                <a:srgbClr val="00A3A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100000"/>
            </a:pPr>
            <a:r>
              <a:rPr lang="el-GR" dirty="0" smtClean="0">
                <a:solidFill>
                  <a:srgbClr val="00A3A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Προετοιμάζουμε την εφαρμογή σε όλη τη χώρα</a:t>
            </a:r>
          </a:p>
        </p:txBody>
      </p:sp>
    </p:spTree>
    <p:extLst>
      <p:ext uri="{BB962C8B-B14F-4D97-AF65-F5344CB8AC3E}">
        <p14:creationId xmlns="" xmlns:p14="http://schemas.microsoft.com/office/powerpoint/2010/main" val="4218483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822</Words>
  <Application>Microsoft Office PowerPoint</Application>
  <PresentationFormat>Προβολή στην οθόνη (4:3)</PresentationFormat>
  <Paragraphs>228</Paragraphs>
  <Slides>28</Slides>
  <Notes>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29" baseType="lpstr">
      <vt:lpstr>Office Theme</vt:lpstr>
      <vt:lpstr>Ελάχιστο Εγγυημένο  Εισόδημα</vt:lpstr>
      <vt:lpstr>Tο Ελάχιστο Εγγυημένο Εισόδημα</vt:lpstr>
      <vt:lpstr>Διαφάνεια 3</vt:lpstr>
      <vt:lpstr>Διαφάνεια 4</vt:lpstr>
      <vt:lpstr>Διαφάνεια 5</vt:lpstr>
      <vt:lpstr>Δομή Προγράμματος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Ria Psouchla</dc:creator>
  <cp:lastModifiedBy>Dimitris</cp:lastModifiedBy>
  <cp:revision>329</cp:revision>
  <dcterms:created xsi:type="dcterms:W3CDTF">2014-10-10T13:48:00Z</dcterms:created>
  <dcterms:modified xsi:type="dcterms:W3CDTF">2014-10-29T18:56:29Z</dcterms:modified>
</cp:coreProperties>
</file>